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92" r:id="rId1"/>
  </p:sldMasterIdLst>
  <p:notesMasterIdLst>
    <p:notesMasterId r:id="rId37"/>
  </p:notesMasterIdLst>
  <p:sldIdLst>
    <p:sldId id="270" r:id="rId2"/>
    <p:sldId id="271" r:id="rId3"/>
    <p:sldId id="314" r:id="rId4"/>
    <p:sldId id="316" r:id="rId5"/>
    <p:sldId id="281" r:id="rId6"/>
    <p:sldId id="327" r:id="rId7"/>
    <p:sldId id="303" r:id="rId8"/>
    <p:sldId id="276" r:id="rId9"/>
    <p:sldId id="280" r:id="rId10"/>
    <p:sldId id="283" r:id="rId11"/>
    <p:sldId id="277" r:id="rId12"/>
    <p:sldId id="284" r:id="rId13"/>
    <p:sldId id="291" r:id="rId14"/>
    <p:sldId id="293" r:id="rId15"/>
    <p:sldId id="290" r:id="rId16"/>
    <p:sldId id="294" r:id="rId17"/>
    <p:sldId id="289" r:id="rId18"/>
    <p:sldId id="288" r:id="rId19"/>
    <p:sldId id="292" r:id="rId20"/>
    <p:sldId id="287" r:id="rId21"/>
    <p:sldId id="295" r:id="rId22"/>
    <p:sldId id="286" r:id="rId23"/>
    <p:sldId id="285" r:id="rId24"/>
    <p:sldId id="296" r:id="rId25"/>
    <p:sldId id="324" r:id="rId26"/>
    <p:sldId id="326" r:id="rId27"/>
    <p:sldId id="282" r:id="rId28"/>
    <p:sldId id="328" r:id="rId29"/>
    <p:sldId id="329" r:id="rId30"/>
    <p:sldId id="317" r:id="rId31"/>
    <p:sldId id="320" r:id="rId32"/>
    <p:sldId id="319" r:id="rId33"/>
    <p:sldId id="325" r:id="rId34"/>
    <p:sldId id="305" r:id="rId35"/>
    <p:sldId id="278" r:id="rId36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8"/>
      <p:bold r:id="rId39"/>
      <p:italic r:id="rId40"/>
      <p:boldItalic r:id="rId41"/>
    </p:embeddedFont>
    <p:embeddedFont>
      <p:font typeface="Helvetica Neue" panose="02000503000000020004" pitchFamily="2" charset="0"/>
      <p:regular r:id="rId42"/>
      <p:bold r:id="rId43"/>
      <p:italic r:id="rId44"/>
      <p:boldItalic r:id="rId45"/>
    </p:embeddedFont>
    <p:embeddedFont>
      <p:font typeface="Merriweather Sans" pitchFamily="2" charset="77"/>
      <p:regular r:id="rId46"/>
      <p:bold r:id="rId47"/>
      <p:italic r:id="rId48"/>
      <p:bold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Open Sans SemiBold" panose="020B060603050402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/>
    <p:restoredTop sz="96327"/>
  </p:normalViewPr>
  <p:slideViewPr>
    <p:cSldViewPr snapToGrid="0">
      <p:cViewPr varScale="1">
        <p:scale>
          <a:sx n="164" d="100"/>
          <a:sy n="164" d="100"/>
        </p:scale>
        <p:origin x="1136" y="176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 showGuides="1">
      <p:cViewPr>
        <p:scale>
          <a:sx n="150" d="100"/>
          <a:sy n="150" d="100"/>
        </p:scale>
        <p:origin x="2388" y="-36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5B91AE-2549-4A26-BC80-57A09B6D0BA5}" type="doc">
      <dgm:prSet loTypeId="urn:microsoft.com/office/officeart/2005/8/layout/cycle3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8D8E5267-E12A-4637-AC87-ADF0C9D681E9}">
      <dgm:prSet/>
      <dgm:spPr/>
      <dgm:t>
        <a:bodyPr/>
        <a:lstStyle/>
        <a:p>
          <a:pPr rtl="0"/>
          <a:r>
            <a:rPr lang="en-GB" b="0" i="0" dirty="0"/>
            <a:t>Root of Trust and Secure Boot </a:t>
          </a:r>
          <a:endParaRPr lang="en-GB" dirty="0"/>
        </a:p>
      </dgm:t>
    </dgm:pt>
    <dgm:pt modelId="{7841D266-AB5A-44E4-B5E2-677EE3630CCF}" type="sibTrans" cxnId="{A698E826-BFBD-472F-BC8B-E3FB7CA136DA}">
      <dgm:prSet/>
      <dgm:spPr/>
      <dgm:t>
        <a:bodyPr/>
        <a:lstStyle/>
        <a:p>
          <a:endParaRPr lang="en-GB"/>
        </a:p>
      </dgm:t>
    </dgm:pt>
    <dgm:pt modelId="{8AF47863-A7B7-4BC7-B4C5-E038FB95878A}" type="parTrans" cxnId="{A698E826-BFBD-472F-BC8B-E3FB7CA136DA}">
      <dgm:prSet/>
      <dgm:spPr/>
      <dgm:t>
        <a:bodyPr/>
        <a:lstStyle/>
        <a:p>
          <a:endParaRPr lang="en-GB"/>
        </a:p>
      </dgm:t>
    </dgm:pt>
    <dgm:pt modelId="{FF68036B-612F-44E8-BC4F-BD9903117C43}">
      <dgm:prSet/>
      <dgm:spPr/>
      <dgm:t>
        <a:bodyPr/>
        <a:lstStyle/>
        <a:p>
          <a:pPr rtl="0"/>
          <a:r>
            <a:rPr lang="en-GB" b="0" i="0" dirty="0"/>
            <a:t>Standards and Certification</a:t>
          </a:r>
          <a:endParaRPr lang="en-GB" dirty="0"/>
        </a:p>
      </dgm:t>
    </dgm:pt>
    <dgm:pt modelId="{2E1722AA-5C56-47B4-8E1C-E1EEAEDCA0CC}" type="sibTrans" cxnId="{EA764B20-7862-4C90-AD23-E0F06BFDBC01}">
      <dgm:prSet/>
      <dgm:spPr/>
      <dgm:t>
        <a:bodyPr/>
        <a:lstStyle/>
        <a:p>
          <a:endParaRPr lang="en-GB"/>
        </a:p>
      </dgm:t>
    </dgm:pt>
    <dgm:pt modelId="{A36DBC14-2D09-44F4-9883-8EBB1BF0F69B}" type="parTrans" cxnId="{EA764B20-7862-4C90-AD23-E0F06BFDBC01}">
      <dgm:prSet/>
      <dgm:spPr/>
      <dgm:t>
        <a:bodyPr/>
        <a:lstStyle/>
        <a:p>
          <a:endParaRPr lang="en-GB"/>
        </a:p>
      </dgm:t>
    </dgm:pt>
    <dgm:pt modelId="{D449AF90-9F57-422D-9C78-6A02E081A5D7}">
      <dgm:prSet/>
      <dgm:spPr/>
      <dgm:t>
        <a:bodyPr/>
        <a:lstStyle/>
        <a:p>
          <a:pPr rtl="0"/>
          <a:r>
            <a:rPr lang="en-GB" b="0" i="0" dirty="0"/>
            <a:t>Security Ecosystem</a:t>
          </a:r>
          <a:endParaRPr lang="en-GB" dirty="0"/>
        </a:p>
      </dgm:t>
    </dgm:pt>
    <dgm:pt modelId="{9A8D69D8-A02A-4CEC-A720-1167D5FBED9C}" type="sibTrans" cxnId="{73701391-45F9-4896-BCE5-DA30AEA91C7D}">
      <dgm:prSet/>
      <dgm:spPr/>
      <dgm:t>
        <a:bodyPr/>
        <a:lstStyle/>
        <a:p>
          <a:endParaRPr lang="en-GB"/>
        </a:p>
      </dgm:t>
    </dgm:pt>
    <dgm:pt modelId="{F34C00E9-A82D-4C61-B94D-D8D86BF8B796}" type="parTrans" cxnId="{73701391-45F9-4896-BCE5-DA30AEA91C7D}">
      <dgm:prSet/>
      <dgm:spPr/>
      <dgm:t>
        <a:bodyPr/>
        <a:lstStyle/>
        <a:p>
          <a:endParaRPr lang="en-GB"/>
        </a:p>
      </dgm:t>
    </dgm:pt>
    <dgm:pt modelId="{4A6792EA-C966-4119-8919-85B3CC918AB5}">
      <dgm:prSet/>
      <dgm:spPr/>
      <dgm:t>
        <a:bodyPr/>
        <a:lstStyle/>
        <a:p>
          <a:pPr rtl="0"/>
          <a:r>
            <a:rPr lang="en-GB" dirty="0"/>
            <a:t>Confidential Computing</a:t>
          </a:r>
        </a:p>
      </dgm:t>
    </dgm:pt>
    <dgm:pt modelId="{0CD5533E-0E79-4D55-AC36-98E78429C952}" type="sibTrans" cxnId="{0BAF2F46-7E11-498A-8042-B04F100BCB9C}">
      <dgm:prSet/>
      <dgm:spPr/>
      <dgm:t>
        <a:bodyPr/>
        <a:lstStyle/>
        <a:p>
          <a:endParaRPr lang="en-GB"/>
        </a:p>
      </dgm:t>
    </dgm:pt>
    <dgm:pt modelId="{C56FA24C-B833-4543-9CB5-27CA18D0E6B1}" type="parTrans" cxnId="{0BAF2F46-7E11-498A-8042-B04F100BCB9C}">
      <dgm:prSet/>
      <dgm:spPr/>
      <dgm:t>
        <a:bodyPr/>
        <a:lstStyle/>
        <a:p>
          <a:endParaRPr lang="en-GB"/>
        </a:p>
      </dgm:t>
    </dgm:pt>
    <dgm:pt modelId="{5F7F72B9-B3C0-4CFB-8E8C-7D49A8F8A4D7}">
      <dgm:prSet/>
      <dgm:spPr/>
      <dgm:t>
        <a:bodyPr/>
        <a:lstStyle/>
        <a:p>
          <a:pPr rtl="0"/>
          <a:r>
            <a:rPr lang="en-GB" b="0" i="0" dirty="0"/>
            <a:t>Isolation</a:t>
          </a:r>
          <a:endParaRPr lang="en-GB" dirty="0"/>
        </a:p>
      </dgm:t>
    </dgm:pt>
    <dgm:pt modelId="{24720E9E-B9B4-42C9-8A35-FB34F87F2905}" type="sibTrans" cxnId="{C3AF8980-52C4-4A21-B6DB-C8A664CB2BA8}">
      <dgm:prSet/>
      <dgm:spPr/>
      <dgm:t>
        <a:bodyPr/>
        <a:lstStyle/>
        <a:p>
          <a:endParaRPr lang="en-GB"/>
        </a:p>
      </dgm:t>
    </dgm:pt>
    <dgm:pt modelId="{4658B5E0-F2F5-40A7-8305-3A3533A774B9}" type="parTrans" cxnId="{C3AF8980-52C4-4A21-B6DB-C8A664CB2BA8}">
      <dgm:prSet/>
      <dgm:spPr/>
      <dgm:t>
        <a:bodyPr/>
        <a:lstStyle/>
        <a:p>
          <a:endParaRPr lang="en-GB"/>
        </a:p>
      </dgm:t>
    </dgm:pt>
    <dgm:pt modelId="{D841AC73-A382-47EA-B9A7-5B688A55373C}">
      <dgm:prSet/>
      <dgm:spPr/>
      <dgm:t>
        <a:bodyPr/>
        <a:lstStyle/>
        <a:p>
          <a:pPr rtl="0"/>
          <a:r>
            <a:rPr lang="en-GB" b="0" i="0" dirty="0"/>
            <a:t>Attestation</a:t>
          </a:r>
          <a:endParaRPr lang="en-GB" dirty="0"/>
        </a:p>
      </dgm:t>
    </dgm:pt>
    <dgm:pt modelId="{F55D1F0E-4A52-4B8F-A6DB-63D9D94C7A40}" type="sibTrans" cxnId="{EC5E8509-FC85-42BF-9584-3DF0ACC5746B}">
      <dgm:prSet/>
      <dgm:spPr/>
      <dgm:t>
        <a:bodyPr/>
        <a:lstStyle/>
        <a:p>
          <a:endParaRPr lang="en-GB"/>
        </a:p>
      </dgm:t>
    </dgm:pt>
    <dgm:pt modelId="{8F373055-ACB3-4C44-829F-28A98D261568}" type="parTrans" cxnId="{EC5E8509-FC85-42BF-9584-3DF0ACC5746B}">
      <dgm:prSet/>
      <dgm:spPr/>
      <dgm:t>
        <a:bodyPr/>
        <a:lstStyle/>
        <a:p>
          <a:endParaRPr lang="en-GB"/>
        </a:p>
      </dgm:t>
    </dgm:pt>
    <dgm:pt modelId="{888DB179-8F3A-495E-A403-C1ACF3679214}">
      <dgm:prSet/>
      <dgm:spPr/>
      <dgm:t>
        <a:bodyPr/>
        <a:lstStyle/>
        <a:p>
          <a:pPr rtl="0"/>
          <a:r>
            <a:rPr lang="en-GB" dirty="0"/>
            <a:t>Secure Storage</a:t>
          </a:r>
        </a:p>
      </dgm:t>
    </dgm:pt>
    <dgm:pt modelId="{E9173ACB-51AF-4277-9AF3-3EE8B1DF6E21}" type="sibTrans" cxnId="{F81BA3C7-4824-4E05-8A73-E09D4F6628E8}">
      <dgm:prSet/>
      <dgm:spPr/>
      <dgm:t>
        <a:bodyPr/>
        <a:lstStyle/>
        <a:p>
          <a:endParaRPr lang="en-GB"/>
        </a:p>
      </dgm:t>
    </dgm:pt>
    <dgm:pt modelId="{18D0EE17-4DAB-4475-B564-193132AAD9EA}" type="parTrans" cxnId="{F81BA3C7-4824-4E05-8A73-E09D4F6628E8}">
      <dgm:prSet/>
      <dgm:spPr/>
      <dgm:t>
        <a:bodyPr/>
        <a:lstStyle/>
        <a:p>
          <a:endParaRPr lang="en-GB"/>
        </a:p>
      </dgm:t>
    </dgm:pt>
    <dgm:pt modelId="{DF9B7C1F-1673-4278-BCC9-79212E603902}">
      <dgm:prSet/>
      <dgm:spPr/>
      <dgm:t>
        <a:bodyPr/>
        <a:lstStyle/>
        <a:p>
          <a:pPr rtl="0"/>
          <a:r>
            <a:rPr lang="en-GB" b="0" i="0" dirty="0"/>
            <a:t>Life Cycle Management</a:t>
          </a:r>
          <a:endParaRPr lang="en-GB" dirty="0"/>
        </a:p>
      </dgm:t>
    </dgm:pt>
    <dgm:pt modelId="{6319897D-18D4-4FBB-9BE8-3D6D1E1B9358}" type="sibTrans" cxnId="{0D66246E-25EF-4951-AC77-1A8063F03C25}">
      <dgm:prSet/>
      <dgm:spPr/>
      <dgm:t>
        <a:bodyPr/>
        <a:lstStyle/>
        <a:p>
          <a:endParaRPr lang="en-GB"/>
        </a:p>
      </dgm:t>
    </dgm:pt>
    <dgm:pt modelId="{7F3958DE-78B6-4414-816E-065CD35AA329}" type="parTrans" cxnId="{0D66246E-25EF-4951-AC77-1A8063F03C25}">
      <dgm:prSet/>
      <dgm:spPr/>
      <dgm:t>
        <a:bodyPr/>
        <a:lstStyle/>
        <a:p>
          <a:endParaRPr lang="en-GB"/>
        </a:p>
      </dgm:t>
    </dgm:pt>
    <dgm:pt modelId="{E8F33D1C-24B7-4BD4-B594-18E199979768}">
      <dgm:prSet/>
      <dgm:spPr/>
      <dgm:t>
        <a:bodyPr/>
        <a:lstStyle/>
        <a:p>
          <a:pPr rtl="0"/>
          <a:r>
            <a:rPr lang="en-GB" b="0" i="0" dirty="0"/>
            <a:t>Identity</a:t>
          </a:r>
          <a:endParaRPr lang="en-GB" dirty="0"/>
        </a:p>
      </dgm:t>
    </dgm:pt>
    <dgm:pt modelId="{48828C75-400D-4147-B1D8-B52046DA9A81}" type="sibTrans" cxnId="{D13C3809-B14B-4EFD-9477-7599FAC248C7}">
      <dgm:prSet/>
      <dgm:spPr/>
      <dgm:t>
        <a:bodyPr/>
        <a:lstStyle/>
        <a:p>
          <a:endParaRPr lang="en-GB"/>
        </a:p>
      </dgm:t>
    </dgm:pt>
    <dgm:pt modelId="{ADF128C5-B4D2-4162-BB1E-4512FCA62331}" type="parTrans" cxnId="{D13C3809-B14B-4EFD-9477-7599FAC248C7}">
      <dgm:prSet/>
      <dgm:spPr/>
      <dgm:t>
        <a:bodyPr/>
        <a:lstStyle/>
        <a:p>
          <a:endParaRPr lang="en-GB"/>
        </a:p>
      </dgm:t>
    </dgm:pt>
    <dgm:pt modelId="{56F6F2BD-4BF7-46F2-8493-0599FDE7F2D9}" type="pres">
      <dgm:prSet presAssocID="{585B91AE-2549-4A26-BC80-57A09B6D0BA5}" presName="Name0" presStyleCnt="0">
        <dgm:presLayoutVars>
          <dgm:dir/>
          <dgm:resizeHandles val="exact"/>
        </dgm:presLayoutVars>
      </dgm:prSet>
      <dgm:spPr/>
    </dgm:pt>
    <dgm:pt modelId="{15F8CE67-5893-4B32-90DB-CF973A50D4C5}" type="pres">
      <dgm:prSet presAssocID="{585B91AE-2549-4A26-BC80-57A09B6D0BA5}" presName="cycle" presStyleCnt="0"/>
      <dgm:spPr/>
    </dgm:pt>
    <dgm:pt modelId="{EAA3B1B1-D750-4CD7-BF0D-102516AB8DF5}" type="pres">
      <dgm:prSet presAssocID="{8D8E5267-E12A-4637-AC87-ADF0C9D681E9}" presName="nodeFirstNode" presStyleLbl="node1" presStyleIdx="0" presStyleCnt="9" custScaleX="139936" custScaleY="147098" custRadScaleRad="97927" custRadScaleInc="689">
        <dgm:presLayoutVars>
          <dgm:bulletEnabled val="1"/>
        </dgm:presLayoutVars>
      </dgm:prSet>
      <dgm:spPr/>
    </dgm:pt>
    <dgm:pt modelId="{6AC6D1A9-9D01-4B4F-A12B-E7BF7D6ADFC1}" type="pres">
      <dgm:prSet presAssocID="{7841D266-AB5A-44E4-B5E2-677EE3630CCF}" presName="sibTransFirstNode" presStyleLbl="bgShp" presStyleIdx="0" presStyleCnt="1"/>
      <dgm:spPr/>
    </dgm:pt>
    <dgm:pt modelId="{FE17274C-CE84-4926-BDA6-30E6E3C38DCC}" type="pres">
      <dgm:prSet presAssocID="{E8F33D1C-24B7-4BD4-B594-18E199979768}" presName="nodeFollowingNodes" presStyleLbl="node1" presStyleIdx="1" presStyleCnt="9" custScaleX="126032" custScaleY="137579" custRadScaleRad="108613" custRadScaleInc="41372">
        <dgm:presLayoutVars>
          <dgm:bulletEnabled val="1"/>
        </dgm:presLayoutVars>
      </dgm:prSet>
      <dgm:spPr/>
    </dgm:pt>
    <dgm:pt modelId="{CB98DB92-0B20-47E3-A116-4C21F829060A}" type="pres">
      <dgm:prSet presAssocID="{DF9B7C1F-1673-4278-BCC9-79212E603902}" presName="nodeFollowingNodes" presStyleLbl="node1" presStyleIdx="2" presStyleCnt="9" custScaleX="130147" custScaleY="141162" custRadScaleRad="105651" custRadScaleInc="8034">
        <dgm:presLayoutVars>
          <dgm:bulletEnabled val="1"/>
        </dgm:presLayoutVars>
      </dgm:prSet>
      <dgm:spPr/>
    </dgm:pt>
    <dgm:pt modelId="{28A5BE4D-E96A-4AD8-9E9D-6E9D11332622}" type="pres">
      <dgm:prSet presAssocID="{888DB179-8F3A-495E-A403-C1ACF3679214}" presName="nodeFollowingNodes" presStyleLbl="node1" presStyleIdx="3" presStyleCnt="9" custScaleX="133063" custScaleY="135409" custRadScaleRad="103736" custRadScaleInc="-21187">
        <dgm:presLayoutVars>
          <dgm:bulletEnabled val="1"/>
        </dgm:presLayoutVars>
      </dgm:prSet>
      <dgm:spPr/>
    </dgm:pt>
    <dgm:pt modelId="{AF9D1D4D-EF73-4E28-A8C2-EF462AE66CB7}" type="pres">
      <dgm:prSet presAssocID="{D841AC73-A382-47EA-B9A7-5B688A55373C}" presName="nodeFollowingNodes" presStyleLbl="node1" presStyleIdx="4" presStyleCnt="9" custScaleX="127410" custScaleY="138519" custRadScaleRad="106663" custRadScaleInc="-40400">
        <dgm:presLayoutVars>
          <dgm:bulletEnabled val="1"/>
        </dgm:presLayoutVars>
      </dgm:prSet>
      <dgm:spPr/>
    </dgm:pt>
    <dgm:pt modelId="{094CB093-EA1A-4C18-B476-48102166CADC}" type="pres">
      <dgm:prSet presAssocID="{5F7F72B9-B3C0-4CFB-8E8C-7D49A8F8A4D7}" presName="nodeFollowingNodes" presStyleLbl="node1" presStyleIdx="5" presStyleCnt="9" custScaleX="128648" custScaleY="135690" custRadScaleRad="100353" custRadScaleInc="6281">
        <dgm:presLayoutVars>
          <dgm:bulletEnabled val="1"/>
        </dgm:presLayoutVars>
      </dgm:prSet>
      <dgm:spPr/>
    </dgm:pt>
    <dgm:pt modelId="{072F87B5-DBEA-4E78-8DD6-9DCF80043B31}" type="pres">
      <dgm:prSet presAssocID="{4A6792EA-C966-4119-8919-85B3CC918AB5}" presName="nodeFollowingNodes" presStyleLbl="node1" presStyleIdx="6" presStyleCnt="9" custScaleX="126753" custScaleY="133500" custRadScaleRad="102101" custRadScaleInc="7885">
        <dgm:presLayoutVars>
          <dgm:bulletEnabled val="1"/>
        </dgm:presLayoutVars>
      </dgm:prSet>
      <dgm:spPr/>
    </dgm:pt>
    <dgm:pt modelId="{BB46B84A-A5D3-439C-AF8A-A8AF2A11BCE1}" type="pres">
      <dgm:prSet presAssocID="{D449AF90-9F57-422D-9C78-6A02E081A5D7}" presName="nodeFollowingNodes" presStyleLbl="node1" presStyleIdx="7" presStyleCnt="9" custScaleX="127624" custScaleY="131538" custRadScaleRad="100684" custRadScaleInc="-21291">
        <dgm:presLayoutVars>
          <dgm:bulletEnabled val="1"/>
        </dgm:presLayoutVars>
      </dgm:prSet>
      <dgm:spPr/>
    </dgm:pt>
    <dgm:pt modelId="{60E3C8EF-98ED-4F62-A972-20808CF26A75}" type="pres">
      <dgm:prSet presAssocID="{FF68036B-612F-44E8-BC4F-BD9903117C43}" presName="nodeFollowingNodes" presStyleLbl="node1" presStyleIdx="8" presStyleCnt="9" custScaleX="133659" custScaleY="134696" custRadScaleRad="106252" custRadScaleInc="-50082">
        <dgm:presLayoutVars>
          <dgm:bulletEnabled val="1"/>
        </dgm:presLayoutVars>
      </dgm:prSet>
      <dgm:spPr/>
    </dgm:pt>
  </dgm:ptLst>
  <dgm:cxnLst>
    <dgm:cxn modelId="{D13C3809-B14B-4EFD-9477-7599FAC248C7}" srcId="{585B91AE-2549-4A26-BC80-57A09B6D0BA5}" destId="{E8F33D1C-24B7-4BD4-B594-18E199979768}" srcOrd="1" destOrd="0" parTransId="{ADF128C5-B4D2-4162-BB1E-4512FCA62331}" sibTransId="{48828C75-400D-4147-B1D8-B52046DA9A81}"/>
    <dgm:cxn modelId="{EC5E8509-FC85-42BF-9584-3DF0ACC5746B}" srcId="{585B91AE-2549-4A26-BC80-57A09B6D0BA5}" destId="{D841AC73-A382-47EA-B9A7-5B688A55373C}" srcOrd="4" destOrd="0" parTransId="{8F373055-ACB3-4C44-829F-28A98D261568}" sibTransId="{F55D1F0E-4A52-4B8F-A6DB-63D9D94C7A40}"/>
    <dgm:cxn modelId="{4E2FA31A-6F6B-4BFA-AA9F-7324B61095EF}" type="presOf" srcId="{585B91AE-2549-4A26-BC80-57A09B6D0BA5}" destId="{56F6F2BD-4BF7-46F2-8493-0599FDE7F2D9}" srcOrd="0" destOrd="0" presId="urn:microsoft.com/office/officeart/2005/8/layout/cycle3"/>
    <dgm:cxn modelId="{EA764B20-7862-4C90-AD23-E0F06BFDBC01}" srcId="{585B91AE-2549-4A26-BC80-57A09B6D0BA5}" destId="{FF68036B-612F-44E8-BC4F-BD9903117C43}" srcOrd="8" destOrd="0" parTransId="{A36DBC14-2D09-44F4-9883-8EBB1BF0F69B}" sibTransId="{2E1722AA-5C56-47B4-8E1C-E1EEAEDCA0CC}"/>
    <dgm:cxn modelId="{A698E826-BFBD-472F-BC8B-E3FB7CA136DA}" srcId="{585B91AE-2549-4A26-BC80-57A09B6D0BA5}" destId="{8D8E5267-E12A-4637-AC87-ADF0C9D681E9}" srcOrd="0" destOrd="0" parTransId="{8AF47863-A7B7-4BC7-B4C5-E038FB95878A}" sibTransId="{7841D266-AB5A-44E4-B5E2-677EE3630CCF}"/>
    <dgm:cxn modelId="{F5E33327-5043-470A-BC8D-18133FCF8FE4}" type="presOf" srcId="{D841AC73-A382-47EA-B9A7-5B688A55373C}" destId="{AF9D1D4D-EF73-4E28-A8C2-EF462AE66CB7}" srcOrd="0" destOrd="0" presId="urn:microsoft.com/office/officeart/2005/8/layout/cycle3"/>
    <dgm:cxn modelId="{ED46173C-786B-4F10-A022-143BDE3EB114}" type="presOf" srcId="{888DB179-8F3A-495E-A403-C1ACF3679214}" destId="{28A5BE4D-E96A-4AD8-9E9D-6E9D11332622}" srcOrd="0" destOrd="0" presId="urn:microsoft.com/office/officeart/2005/8/layout/cycle3"/>
    <dgm:cxn modelId="{0BAF2F46-7E11-498A-8042-B04F100BCB9C}" srcId="{585B91AE-2549-4A26-BC80-57A09B6D0BA5}" destId="{4A6792EA-C966-4119-8919-85B3CC918AB5}" srcOrd="6" destOrd="0" parTransId="{C56FA24C-B833-4543-9CB5-27CA18D0E6B1}" sibTransId="{0CD5533E-0E79-4D55-AC36-98E78429C952}"/>
    <dgm:cxn modelId="{513E5B4E-2765-4FC9-AA94-A5690EED5A67}" type="presOf" srcId="{E8F33D1C-24B7-4BD4-B594-18E199979768}" destId="{FE17274C-CE84-4926-BDA6-30E6E3C38DCC}" srcOrd="0" destOrd="0" presId="urn:microsoft.com/office/officeart/2005/8/layout/cycle3"/>
    <dgm:cxn modelId="{DC552C69-BD9C-436D-A6B1-B6522023E9F0}" type="presOf" srcId="{DF9B7C1F-1673-4278-BCC9-79212E603902}" destId="{CB98DB92-0B20-47E3-A116-4C21F829060A}" srcOrd="0" destOrd="0" presId="urn:microsoft.com/office/officeart/2005/8/layout/cycle3"/>
    <dgm:cxn modelId="{0D66246E-25EF-4951-AC77-1A8063F03C25}" srcId="{585B91AE-2549-4A26-BC80-57A09B6D0BA5}" destId="{DF9B7C1F-1673-4278-BCC9-79212E603902}" srcOrd="2" destOrd="0" parTransId="{7F3958DE-78B6-4414-816E-065CD35AA329}" sibTransId="{6319897D-18D4-4FBB-9BE8-3D6D1E1B9358}"/>
    <dgm:cxn modelId="{C3AF8980-52C4-4A21-B6DB-C8A664CB2BA8}" srcId="{585B91AE-2549-4A26-BC80-57A09B6D0BA5}" destId="{5F7F72B9-B3C0-4CFB-8E8C-7D49A8F8A4D7}" srcOrd="5" destOrd="0" parTransId="{4658B5E0-F2F5-40A7-8305-3A3533A774B9}" sibTransId="{24720E9E-B9B4-42C9-8A35-FB34F87F2905}"/>
    <dgm:cxn modelId="{F421CB86-783C-4AF0-AF50-ACC31F6C40C9}" type="presOf" srcId="{FF68036B-612F-44E8-BC4F-BD9903117C43}" destId="{60E3C8EF-98ED-4F62-A972-20808CF26A75}" srcOrd="0" destOrd="0" presId="urn:microsoft.com/office/officeart/2005/8/layout/cycle3"/>
    <dgm:cxn modelId="{73701391-45F9-4896-BCE5-DA30AEA91C7D}" srcId="{585B91AE-2549-4A26-BC80-57A09B6D0BA5}" destId="{D449AF90-9F57-422D-9C78-6A02E081A5D7}" srcOrd="7" destOrd="0" parTransId="{F34C00E9-A82D-4C61-B94D-D8D86BF8B796}" sibTransId="{9A8D69D8-A02A-4CEC-A720-1167D5FBED9C}"/>
    <dgm:cxn modelId="{BFA31998-6879-4E74-89C9-42F331E651ED}" type="presOf" srcId="{4A6792EA-C966-4119-8919-85B3CC918AB5}" destId="{072F87B5-DBEA-4E78-8DD6-9DCF80043B31}" srcOrd="0" destOrd="0" presId="urn:microsoft.com/office/officeart/2005/8/layout/cycle3"/>
    <dgm:cxn modelId="{741907B4-D7CE-4448-AEBA-5E90C62DE246}" type="presOf" srcId="{D449AF90-9F57-422D-9C78-6A02E081A5D7}" destId="{BB46B84A-A5D3-439C-AF8A-A8AF2A11BCE1}" srcOrd="0" destOrd="0" presId="urn:microsoft.com/office/officeart/2005/8/layout/cycle3"/>
    <dgm:cxn modelId="{F81BA3C7-4824-4E05-8A73-E09D4F6628E8}" srcId="{585B91AE-2549-4A26-BC80-57A09B6D0BA5}" destId="{888DB179-8F3A-495E-A403-C1ACF3679214}" srcOrd="3" destOrd="0" parTransId="{18D0EE17-4DAB-4475-B564-193132AAD9EA}" sibTransId="{E9173ACB-51AF-4277-9AF3-3EE8B1DF6E21}"/>
    <dgm:cxn modelId="{2EBAB4CB-E49B-45ED-9DB0-82EAEC2D4464}" type="presOf" srcId="{5F7F72B9-B3C0-4CFB-8E8C-7D49A8F8A4D7}" destId="{094CB093-EA1A-4C18-B476-48102166CADC}" srcOrd="0" destOrd="0" presId="urn:microsoft.com/office/officeart/2005/8/layout/cycle3"/>
    <dgm:cxn modelId="{243CBCCF-D2E9-4FEB-A363-F6B7D1FF15C8}" type="presOf" srcId="{8D8E5267-E12A-4637-AC87-ADF0C9D681E9}" destId="{EAA3B1B1-D750-4CD7-BF0D-102516AB8DF5}" srcOrd="0" destOrd="0" presId="urn:microsoft.com/office/officeart/2005/8/layout/cycle3"/>
    <dgm:cxn modelId="{4454AFFB-0097-45E8-8EE0-864E3FFD72CE}" type="presOf" srcId="{7841D266-AB5A-44E4-B5E2-677EE3630CCF}" destId="{6AC6D1A9-9D01-4B4F-A12B-E7BF7D6ADFC1}" srcOrd="0" destOrd="0" presId="urn:microsoft.com/office/officeart/2005/8/layout/cycle3"/>
    <dgm:cxn modelId="{CFFADD84-053F-41DF-BE99-FCF483C90094}" type="presParOf" srcId="{56F6F2BD-4BF7-46F2-8493-0599FDE7F2D9}" destId="{15F8CE67-5893-4B32-90DB-CF973A50D4C5}" srcOrd="0" destOrd="0" presId="urn:microsoft.com/office/officeart/2005/8/layout/cycle3"/>
    <dgm:cxn modelId="{E6F36EA0-EB42-44F9-B29A-A7EE89809339}" type="presParOf" srcId="{15F8CE67-5893-4B32-90DB-CF973A50D4C5}" destId="{EAA3B1B1-D750-4CD7-BF0D-102516AB8DF5}" srcOrd="0" destOrd="0" presId="urn:microsoft.com/office/officeart/2005/8/layout/cycle3"/>
    <dgm:cxn modelId="{0E4DBF89-A79F-42C7-BE55-F7D2E1B6F94A}" type="presParOf" srcId="{15F8CE67-5893-4B32-90DB-CF973A50D4C5}" destId="{6AC6D1A9-9D01-4B4F-A12B-E7BF7D6ADFC1}" srcOrd="1" destOrd="0" presId="urn:microsoft.com/office/officeart/2005/8/layout/cycle3"/>
    <dgm:cxn modelId="{58A06755-EBAD-4F25-A97A-1EBA64AAB682}" type="presParOf" srcId="{15F8CE67-5893-4B32-90DB-CF973A50D4C5}" destId="{FE17274C-CE84-4926-BDA6-30E6E3C38DCC}" srcOrd="2" destOrd="0" presId="urn:microsoft.com/office/officeart/2005/8/layout/cycle3"/>
    <dgm:cxn modelId="{0A97EF75-05F9-4745-B0C0-4BDE63502CEA}" type="presParOf" srcId="{15F8CE67-5893-4B32-90DB-CF973A50D4C5}" destId="{CB98DB92-0B20-47E3-A116-4C21F829060A}" srcOrd="3" destOrd="0" presId="urn:microsoft.com/office/officeart/2005/8/layout/cycle3"/>
    <dgm:cxn modelId="{991D9B74-D09D-42F2-9F40-24F0AABEA03F}" type="presParOf" srcId="{15F8CE67-5893-4B32-90DB-CF973A50D4C5}" destId="{28A5BE4D-E96A-4AD8-9E9D-6E9D11332622}" srcOrd="4" destOrd="0" presId="urn:microsoft.com/office/officeart/2005/8/layout/cycle3"/>
    <dgm:cxn modelId="{AA7AC2C2-823F-4BAC-8938-5915A411340A}" type="presParOf" srcId="{15F8CE67-5893-4B32-90DB-CF973A50D4C5}" destId="{AF9D1D4D-EF73-4E28-A8C2-EF462AE66CB7}" srcOrd="5" destOrd="0" presId="urn:microsoft.com/office/officeart/2005/8/layout/cycle3"/>
    <dgm:cxn modelId="{3B34DD13-39FE-446D-8137-90C09BFDEAA9}" type="presParOf" srcId="{15F8CE67-5893-4B32-90DB-CF973A50D4C5}" destId="{094CB093-EA1A-4C18-B476-48102166CADC}" srcOrd="6" destOrd="0" presId="urn:microsoft.com/office/officeart/2005/8/layout/cycle3"/>
    <dgm:cxn modelId="{68DFB403-4626-40B9-804C-730B9891C70A}" type="presParOf" srcId="{15F8CE67-5893-4B32-90DB-CF973A50D4C5}" destId="{072F87B5-DBEA-4E78-8DD6-9DCF80043B31}" srcOrd="7" destOrd="0" presId="urn:microsoft.com/office/officeart/2005/8/layout/cycle3"/>
    <dgm:cxn modelId="{83F69EFD-EC5F-43BA-9C9F-CE2F263DF723}" type="presParOf" srcId="{15F8CE67-5893-4B32-90DB-CF973A50D4C5}" destId="{BB46B84A-A5D3-439C-AF8A-A8AF2A11BCE1}" srcOrd="8" destOrd="0" presId="urn:microsoft.com/office/officeart/2005/8/layout/cycle3"/>
    <dgm:cxn modelId="{B5EE13F6-E339-46AB-9902-D30C592B6FA7}" type="presParOf" srcId="{15F8CE67-5893-4B32-90DB-CF973A50D4C5}" destId="{60E3C8EF-98ED-4F62-A972-20808CF26A75}" srcOrd="9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6D1A9-9D01-4B4F-A12B-E7BF7D6ADFC1}">
      <dsp:nvSpPr>
        <dsp:cNvPr id="0" name=""/>
        <dsp:cNvSpPr/>
      </dsp:nvSpPr>
      <dsp:spPr>
        <a:xfrm>
          <a:off x="822182" y="-67961"/>
          <a:ext cx="3832368" cy="3832368"/>
        </a:xfrm>
        <a:prstGeom prst="circularArrow">
          <a:avLst>
            <a:gd name="adj1" fmla="val 5544"/>
            <a:gd name="adj2" fmla="val 330680"/>
            <a:gd name="adj3" fmla="val 14334975"/>
            <a:gd name="adj4" fmla="val 17054298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3B1B1-D750-4CD7-BF0D-102516AB8DF5}">
      <dsp:nvSpPr>
        <dsp:cNvPr id="0" name=""/>
        <dsp:cNvSpPr/>
      </dsp:nvSpPr>
      <dsp:spPr>
        <a:xfrm>
          <a:off x="2065927" y="-66170"/>
          <a:ext cx="1344876" cy="7068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Root of Trust and Secure Boot </a:t>
          </a:r>
          <a:endParaRPr lang="en-GB" sz="1300" kern="1200" dirty="0"/>
        </a:p>
      </dsp:txBody>
      <dsp:txXfrm>
        <a:off x="2100433" y="-31664"/>
        <a:ext cx="1275864" cy="637842"/>
      </dsp:txXfrm>
    </dsp:sp>
    <dsp:sp modelId="{FE17274C-CE84-4926-BDA6-30E6E3C38DCC}">
      <dsp:nvSpPr>
        <dsp:cNvPr id="0" name=""/>
        <dsp:cNvSpPr/>
      </dsp:nvSpPr>
      <dsp:spPr>
        <a:xfrm>
          <a:off x="3577946" y="536272"/>
          <a:ext cx="1211250" cy="661112"/>
        </a:xfrm>
        <a:prstGeom prst="roundRect">
          <a:avLst/>
        </a:prstGeom>
        <a:solidFill>
          <a:schemeClr val="accent2">
            <a:hueOff val="-178964"/>
            <a:satOff val="-1494"/>
            <a:lumOff val="1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Identity</a:t>
          </a:r>
          <a:endParaRPr lang="en-GB" sz="1300" kern="1200" dirty="0"/>
        </a:p>
      </dsp:txBody>
      <dsp:txXfrm>
        <a:off x="3610219" y="568545"/>
        <a:ext cx="1146704" cy="596566"/>
      </dsp:txXfrm>
    </dsp:sp>
    <dsp:sp modelId="{CB98DB92-0B20-47E3-A116-4C21F829060A}">
      <dsp:nvSpPr>
        <dsp:cNvPr id="0" name=""/>
        <dsp:cNvSpPr/>
      </dsp:nvSpPr>
      <dsp:spPr>
        <a:xfrm>
          <a:off x="3819395" y="1334825"/>
          <a:ext cx="1250798" cy="678329"/>
        </a:xfrm>
        <a:prstGeom prst="roundRect">
          <a:avLst/>
        </a:prstGeom>
        <a:solidFill>
          <a:schemeClr val="accent2">
            <a:hueOff val="-357927"/>
            <a:satOff val="-2988"/>
            <a:lumOff val="33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Life Cycle Management</a:t>
          </a:r>
          <a:endParaRPr lang="en-GB" sz="1300" kern="1200" dirty="0"/>
        </a:p>
      </dsp:txBody>
      <dsp:txXfrm>
        <a:off x="3852508" y="1367938"/>
        <a:ext cx="1184572" cy="612103"/>
      </dsp:txXfrm>
    </dsp:sp>
    <dsp:sp modelId="{28A5BE4D-E96A-4AD8-9E9D-6E9D11332622}">
      <dsp:nvSpPr>
        <dsp:cNvPr id="0" name=""/>
        <dsp:cNvSpPr/>
      </dsp:nvSpPr>
      <dsp:spPr>
        <a:xfrm>
          <a:off x="3659743" y="2207585"/>
          <a:ext cx="1278822" cy="650684"/>
        </a:xfrm>
        <a:prstGeom prst="roundRect">
          <a:avLst/>
        </a:prstGeom>
        <a:solidFill>
          <a:schemeClr val="accent2">
            <a:hueOff val="-536891"/>
            <a:satOff val="-4482"/>
            <a:lumOff val="50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Secure Storage</a:t>
          </a:r>
        </a:p>
      </dsp:txBody>
      <dsp:txXfrm>
        <a:off x="3691507" y="2239349"/>
        <a:ext cx="1215294" cy="587156"/>
      </dsp:txXfrm>
    </dsp:sp>
    <dsp:sp modelId="{AF9D1D4D-EF73-4E28-A8C2-EF462AE66CB7}">
      <dsp:nvSpPr>
        <dsp:cNvPr id="0" name=""/>
        <dsp:cNvSpPr/>
      </dsp:nvSpPr>
      <dsp:spPr>
        <a:xfrm>
          <a:off x="3107633" y="2990649"/>
          <a:ext cx="1224493" cy="665629"/>
        </a:xfrm>
        <a:prstGeom prst="roundRect">
          <a:avLst/>
        </a:prstGeom>
        <a:solidFill>
          <a:schemeClr val="accent2">
            <a:hueOff val="-715854"/>
            <a:satOff val="-5975"/>
            <a:lumOff val="66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Attestation</a:t>
          </a:r>
          <a:endParaRPr lang="en-GB" sz="1300" kern="1200" dirty="0"/>
        </a:p>
      </dsp:txBody>
      <dsp:txXfrm>
        <a:off x="3140126" y="3023142"/>
        <a:ext cx="1159507" cy="600643"/>
      </dsp:txXfrm>
    </dsp:sp>
    <dsp:sp modelId="{094CB093-EA1A-4C18-B476-48102166CADC}">
      <dsp:nvSpPr>
        <dsp:cNvPr id="0" name=""/>
        <dsp:cNvSpPr/>
      </dsp:nvSpPr>
      <dsp:spPr>
        <a:xfrm>
          <a:off x="1491947" y="3079421"/>
          <a:ext cx="1236391" cy="652035"/>
        </a:xfrm>
        <a:prstGeom prst="roundRect">
          <a:avLst/>
        </a:prstGeom>
        <a:solidFill>
          <a:schemeClr val="accent2">
            <a:hueOff val="-894818"/>
            <a:satOff val="-7469"/>
            <a:lumOff val="83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Isolation</a:t>
          </a:r>
          <a:endParaRPr lang="en-GB" sz="1300" kern="1200" dirty="0"/>
        </a:p>
      </dsp:txBody>
      <dsp:txXfrm>
        <a:off x="1523777" y="3111251"/>
        <a:ext cx="1172731" cy="588375"/>
      </dsp:txXfrm>
    </dsp:sp>
    <dsp:sp modelId="{072F87B5-DBEA-4E78-8DD6-9DCF80043B31}">
      <dsp:nvSpPr>
        <dsp:cNvPr id="0" name=""/>
        <dsp:cNvSpPr/>
      </dsp:nvSpPr>
      <dsp:spPr>
        <a:xfrm>
          <a:off x="637747" y="2328597"/>
          <a:ext cx="1218179" cy="641511"/>
        </a:xfrm>
        <a:prstGeom prst="roundRect">
          <a:avLst/>
        </a:prstGeom>
        <a:solidFill>
          <a:schemeClr val="accent2">
            <a:hueOff val="-1073782"/>
            <a:satOff val="-8963"/>
            <a:lumOff val="100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Confidential Computing</a:t>
          </a:r>
        </a:p>
      </dsp:txBody>
      <dsp:txXfrm>
        <a:off x="669063" y="2359913"/>
        <a:ext cx="1155547" cy="578879"/>
      </dsp:txXfrm>
    </dsp:sp>
    <dsp:sp modelId="{BB46B84A-A5D3-439C-AF8A-A8AF2A11BCE1}">
      <dsp:nvSpPr>
        <dsp:cNvPr id="0" name=""/>
        <dsp:cNvSpPr/>
      </dsp:nvSpPr>
      <dsp:spPr>
        <a:xfrm>
          <a:off x="474078" y="1504547"/>
          <a:ext cx="1226550" cy="632083"/>
        </a:xfrm>
        <a:prstGeom prst="roundRect">
          <a:avLst/>
        </a:prstGeom>
        <a:solidFill>
          <a:schemeClr val="accent2">
            <a:hueOff val="-1252745"/>
            <a:satOff val="-10457"/>
            <a:lumOff val="116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Security Ecosystem</a:t>
          </a:r>
          <a:endParaRPr lang="en-GB" sz="1300" kern="1200" dirty="0"/>
        </a:p>
      </dsp:txBody>
      <dsp:txXfrm>
        <a:off x="504934" y="1535403"/>
        <a:ext cx="1164838" cy="570371"/>
      </dsp:txXfrm>
    </dsp:sp>
    <dsp:sp modelId="{60E3C8EF-98ED-4F62-A972-20808CF26A75}">
      <dsp:nvSpPr>
        <dsp:cNvPr id="0" name=""/>
        <dsp:cNvSpPr/>
      </dsp:nvSpPr>
      <dsp:spPr>
        <a:xfrm>
          <a:off x="616098" y="644588"/>
          <a:ext cx="1284550" cy="647258"/>
        </a:xfrm>
        <a:prstGeom prst="roundRect">
          <a:avLst/>
        </a:prstGeom>
        <a:solidFill>
          <a:schemeClr val="accent2">
            <a:hueOff val="-1431709"/>
            <a:satOff val="-11951"/>
            <a:lumOff val="133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Standards and Certification</a:t>
          </a:r>
          <a:endParaRPr lang="en-GB" sz="1300" kern="1200" dirty="0"/>
        </a:p>
      </dsp:txBody>
      <dsp:txXfrm>
        <a:off x="647695" y="676185"/>
        <a:ext cx="1221356" cy="584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10055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7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0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246817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235;p41">
            <a:extLst>
              <a:ext uri="{FF2B5EF4-FFF2-40B4-BE49-F238E27FC236}">
                <a16:creationId xmlns:a16="http://schemas.microsoft.com/office/drawing/2014/main" id="{DE64A46B-0C07-B94A-8D66-38C1390A9C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59AE43-8096-BF49-A3DF-423FBC054CA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44304" y="1134657"/>
            <a:ext cx="8047024" cy="3517844"/>
          </a:xfrm>
          <a:prstGeom prst="rect">
            <a:avLst/>
          </a:prstGeom>
        </p:spPr>
        <p:txBody>
          <a:bodyPr lIns="0" tIns="0" rIns="0" bIns="0"/>
          <a:lstStyle>
            <a:lvl1pPr marL="134487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 sz="1349" baseline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34742" marR="0" indent="-214227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905704" algn="ctr"/>
              </a:tabLst>
              <a:defRPr sz="1200" baseline="0">
                <a:latin typeface="+mn-lt"/>
                <a:ea typeface="Microsoft YaHei" panose="020B0503020204020204" pitchFamily="34" charset="-122"/>
              </a:defRPr>
            </a:lvl2pPr>
            <a:lvl3pPr marL="823602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905704" algn="ctr"/>
              </a:tabLst>
              <a:defRPr sz="974" baseline="0">
                <a:latin typeface="+mn-lt"/>
                <a:ea typeface="Microsoft YaHei" panose="020B0503020204020204" pitchFamily="34" charset="-122"/>
              </a:defRPr>
            </a:lvl3pPr>
            <a:lvl4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4pPr>
            <a:lvl5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marL="246671" marR="0" lvl="1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endParaRPr lang="en-US" altLang="zh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6668" y="342101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571"/>
              </a:lnSpc>
              <a:spcBef>
                <a:spcPts val="0"/>
              </a:spcBef>
              <a:buNone/>
              <a:defRPr sz="2399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45247" indent="0" algn="ctr">
              <a:buNone/>
              <a:defRPr sz="1948"/>
            </a:lvl2pPr>
            <a:lvl3pPr marL="890492" indent="0" algn="ctr">
              <a:buNone/>
              <a:defRPr sz="1753"/>
            </a:lvl3pPr>
            <a:lvl4pPr marL="1335740" indent="0" algn="ctr">
              <a:buNone/>
              <a:defRPr sz="1559"/>
            </a:lvl4pPr>
            <a:lvl5pPr marL="1780986" indent="0" algn="ctr">
              <a:buNone/>
              <a:defRPr sz="1559"/>
            </a:lvl5pPr>
            <a:lvl6pPr marL="2226232" indent="0" algn="ctr">
              <a:buNone/>
              <a:defRPr sz="1559"/>
            </a:lvl6pPr>
            <a:lvl7pPr marL="2671478" indent="0" algn="ctr">
              <a:buNone/>
              <a:defRPr sz="1559"/>
            </a:lvl7pPr>
            <a:lvl8pPr marL="3116726" indent="0" algn="ctr">
              <a:buNone/>
              <a:defRPr sz="1559"/>
            </a:lvl8pPr>
            <a:lvl9pPr marL="3561971" indent="0" algn="ctr">
              <a:buNone/>
              <a:defRPr sz="1559"/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934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;p1">
            <a:extLst>
              <a:ext uri="{FF2B5EF4-FFF2-40B4-BE49-F238E27FC236}">
                <a16:creationId xmlns:a16="http://schemas.microsoft.com/office/drawing/2014/main" id="{44781450-0A9A-434A-8E89-01CF7F972DD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5" r:id="rId34"/>
    <p:sldLayoutId id="2147483687" r:id="rId35"/>
    <p:sldLayoutId id="2147483688" r:id="rId36"/>
    <p:sldLayoutId id="2147483689" r:id="rId37"/>
    <p:sldLayoutId id="2147483690" r:id="rId38"/>
    <p:sldLayoutId id="2147483691" r:id="rId39"/>
    <p:sldLayoutId id="2147483693" r:id="rId4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sz="1200" dirty="0"/>
              <a:t>April 2022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7467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Security Ecosystem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14501" y="948284"/>
            <a:ext cx="4412100" cy="3416400"/>
          </a:xfrm>
        </p:spPr>
        <p:txBody>
          <a:bodyPr/>
          <a:lstStyle/>
          <a:p>
            <a:r>
              <a:rPr lang="en-GB" dirty="0"/>
              <a:t>Enablement of RISC-V security services &amp; software</a:t>
            </a:r>
          </a:p>
          <a:p>
            <a:r>
              <a:rPr lang="en-GB" dirty="0"/>
              <a:t>Identify and list key open-source security software and libraries</a:t>
            </a:r>
          </a:p>
          <a:p>
            <a:r>
              <a:rPr lang="en-GB" dirty="0"/>
              <a:t>Develop RISC-V security reference implementation(s)</a:t>
            </a:r>
          </a:p>
          <a:p>
            <a:r>
              <a:rPr lang="en-GB" dirty="0"/>
              <a:t>Identify, monitor, and influence applicable standards</a:t>
            </a:r>
          </a:p>
          <a:p>
            <a:r>
              <a:rPr lang="en-GB" dirty="0"/>
              <a:t>Identify and liaison with applicable Security Certification entities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B8A28-745D-B24C-9AA5-39572D3D4C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91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 Ecosystem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dirty="0"/>
              <a:t>Security Services</a:t>
            </a:r>
          </a:p>
          <a:p>
            <a:pPr lvl="1"/>
            <a:r>
              <a:rPr lang="en-GB" sz="1400" dirty="0"/>
              <a:t>Reference implementations</a:t>
            </a:r>
          </a:p>
          <a:p>
            <a:pPr lvl="2"/>
            <a:r>
              <a:rPr lang="en-GB" sz="1400" dirty="0"/>
              <a:t>Secure Boot</a:t>
            </a:r>
          </a:p>
          <a:p>
            <a:pPr lvl="2"/>
            <a:r>
              <a:rPr lang="en-GB" sz="1400" dirty="0"/>
              <a:t>Attestation</a:t>
            </a:r>
          </a:p>
          <a:p>
            <a:pPr lvl="2"/>
            <a:r>
              <a:rPr lang="en-GB" sz="1400" dirty="0"/>
              <a:t>…</a:t>
            </a:r>
          </a:p>
          <a:p>
            <a:pPr lvl="2"/>
            <a:endParaRPr lang="en-GB" sz="1400" dirty="0"/>
          </a:p>
          <a:p>
            <a:pPr lvl="1"/>
            <a:r>
              <a:rPr lang="en-GB" sz="1400" dirty="0"/>
              <a:t>Optimised library ports</a:t>
            </a:r>
          </a:p>
          <a:p>
            <a:pPr lvl="2"/>
            <a:r>
              <a:rPr lang="en-GB" sz="1400" dirty="0"/>
              <a:t>OpenSSL</a:t>
            </a:r>
          </a:p>
          <a:p>
            <a:pPr lvl="2"/>
            <a:r>
              <a:rPr lang="en-GB" sz="1400" dirty="0" err="1"/>
              <a:t>mbed</a:t>
            </a:r>
            <a:r>
              <a:rPr lang="en-GB" sz="1400" dirty="0"/>
              <a:t> Crypto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OS ports</a:t>
            </a:r>
          </a:p>
          <a:p>
            <a:pPr lvl="1"/>
            <a:r>
              <a:rPr lang="en-GB" sz="1400" dirty="0"/>
              <a:t>APIs, Calling Conventions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sz="1600" dirty="0"/>
              <a:t>Standards and Certification</a:t>
            </a:r>
          </a:p>
          <a:p>
            <a:pPr lvl="1"/>
            <a:r>
              <a:rPr lang="en-GB" sz="1400" dirty="0"/>
              <a:t>Formal Security Proofs</a:t>
            </a:r>
          </a:p>
          <a:p>
            <a:pPr lvl="1"/>
            <a:r>
              <a:rPr lang="en-GB" sz="1400" dirty="0"/>
              <a:t>Certification mapping</a:t>
            </a:r>
          </a:p>
          <a:p>
            <a:endParaRPr lang="en-GB" sz="1600" dirty="0"/>
          </a:p>
          <a:p>
            <a:r>
              <a:rPr lang="en-GB" sz="1600" dirty="0"/>
              <a:t>Verticals </a:t>
            </a:r>
          </a:p>
          <a:p>
            <a:pPr lvl="1"/>
            <a:r>
              <a:rPr lang="en-GB" sz="1400" dirty="0"/>
              <a:t>Any Specific requirements ?</a:t>
            </a:r>
          </a:p>
          <a:p>
            <a:pPr marL="609600" lvl="1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889A4-DFCB-A642-8B4B-4F6DFC1D0B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5359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Memory Safety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</p:spPr>
        <p:txBody>
          <a:bodyPr/>
          <a:lstStyle/>
          <a:p>
            <a:r>
              <a:rPr lang="en-GB" dirty="0"/>
              <a:t>Define strategy for memory protection at the ISA level</a:t>
            </a:r>
          </a:p>
          <a:p>
            <a:r>
              <a:rPr lang="en-US" dirty="0"/>
              <a:t>Identify improvements that enhance memory security in RISC-V systems</a:t>
            </a:r>
            <a:endParaRPr lang="en-GB" dirty="0"/>
          </a:p>
          <a:p>
            <a:r>
              <a:rPr lang="en-GB" dirty="0"/>
              <a:t>Develop and maintain specifications / ISA extensions for memory safety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5017D4-8701-064A-8D3F-615D77E419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1608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 err="1"/>
              <a:t>uArchitectural</a:t>
            </a:r>
            <a:r>
              <a:rPr lang="en-GB" dirty="0"/>
              <a:t> Side Channels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30888" y="527579"/>
            <a:ext cx="4413250" cy="3416300"/>
          </a:xfrm>
        </p:spPr>
        <p:txBody>
          <a:bodyPr/>
          <a:lstStyle/>
          <a:p>
            <a:r>
              <a:rPr lang="en-US" dirty="0"/>
              <a:t>Understand how the  microarchitecture is vulnerable to information leakage </a:t>
            </a:r>
          </a:p>
          <a:p>
            <a:r>
              <a:rPr lang="en-US" dirty="0"/>
              <a:t>Identify potential side-channel and covert-channel information leakage</a:t>
            </a:r>
          </a:p>
          <a:p>
            <a:r>
              <a:rPr lang="en-US" dirty="0"/>
              <a:t>Develop strategy to prevent microarchitectural information leakage in RISC-V systems</a:t>
            </a:r>
          </a:p>
          <a:p>
            <a:r>
              <a:rPr lang="en-GB" dirty="0"/>
              <a:t>Develop and maintain specification/recommendations that mitigate microarchitectural side channels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195CD5-3A56-7C41-AD4B-BB46DC089C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8725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</p:spPr>
        <p:txBody>
          <a:bodyPr/>
          <a:lstStyle/>
          <a:p>
            <a:r>
              <a:rPr lang="en-GB"/>
              <a:t>Leakage Protection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36D67-94E5-1141-B7C6-AEC6126A34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14</a:t>
            </a:fld>
            <a:endParaRPr lang="en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648422" y="1186584"/>
            <a:ext cx="5475287" cy="36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1"/>
            <a:endParaRPr lang="en-GB" dirty="0"/>
          </a:p>
          <a:p>
            <a:r>
              <a:rPr lang="en-GB" dirty="0"/>
              <a:t>Speculation Barriers</a:t>
            </a:r>
          </a:p>
          <a:p>
            <a:pPr lvl="1"/>
            <a:r>
              <a:rPr lang="en-GB" dirty="0"/>
              <a:t>ISA extensions to control </a:t>
            </a:r>
            <a:r>
              <a:rPr lang="en-GB" dirty="0" err="1"/>
              <a:t>uArch</a:t>
            </a:r>
            <a:r>
              <a:rPr lang="en-GB" dirty="0"/>
              <a:t> ?</a:t>
            </a:r>
          </a:p>
          <a:p>
            <a:pPr lvl="2"/>
            <a:r>
              <a:rPr lang="en-GB" dirty="0"/>
              <a:t>Fence.t</a:t>
            </a:r>
          </a:p>
          <a:p>
            <a:pPr lvl="2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6455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Robustness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42358" y="599893"/>
            <a:ext cx="4413250" cy="4309910"/>
          </a:xfrm>
        </p:spPr>
        <p:txBody>
          <a:bodyPr/>
          <a:lstStyle/>
          <a:p>
            <a:r>
              <a:rPr lang="en-US" dirty="0"/>
              <a:t>Understand how malicious actors manipulate and exploit (unexpected) system behavior</a:t>
            </a:r>
            <a:endParaRPr lang="en-GB" dirty="0"/>
          </a:p>
          <a:p>
            <a:r>
              <a:rPr lang="en-GB" dirty="0"/>
              <a:t>Identify capabilities that improve system level robustness under adversarial conditions</a:t>
            </a:r>
          </a:p>
          <a:p>
            <a:r>
              <a:rPr lang="en-GB" dirty="0"/>
              <a:t>Define strategy that will improve robustness of RISC-V systems at ISA or non-ISA level</a:t>
            </a:r>
          </a:p>
          <a:p>
            <a:r>
              <a:rPr lang="en-GB" dirty="0"/>
              <a:t>Develop, maintain, or support creation of specifications as needed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E0171C-4A2F-AE45-B501-EDF82064C1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420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Robustness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648422" y="1186584"/>
            <a:ext cx="5475287" cy="36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dirty="0"/>
              <a:t>Control Flow Integrity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BTI</a:t>
            </a:r>
            <a:r>
              <a:rPr lang="en-GB">
                <a:solidFill>
                  <a:schemeClr val="tx1"/>
                </a:solidFill>
              </a:rPr>
              <a:t>, Shadow Stack, PAC </a:t>
            </a:r>
            <a:r>
              <a:rPr lang="en-GB" dirty="0" err="1">
                <a:solidFill>
                  <a:schemeClr val="tx1"/>
                </a:solidFill>
              </a:rPr>
              <a:t>etc</a:t>
            </a:r>
            <a:endParaRPr lang="en-GB" dirty="0">
              <a:solidFill>
                <a:schemeClr val="tx1"/>
              </a:solidFill>
            </a:endParaRPr>
          </a:p>
          <a:p>
            <a:pPr marL="1054100" lvl="2" indent="0">
              <a:buNone/>
            </a:pPr>
            <a:endParaRPr lang="en-GB" dirty="0"/>
          </a:p>
          <a:p>
            <a:r>
              <a:rPr lang="en-GB" dirty="0"/>
              <a:t>Capability Based</a:t>
            </a:r>
          </a:p>
          <a:p>
            <a:pPr lvl="1"/>
            <a:r>
              <a:rPr lang="en-GB" dirty="0"/>
              <a:t>CHERI JWG</a:t>
            </a:r>
          </a:p>
          <a:p>
            <a:pPr lvl="1"/>
            <a:r>
              <a:rPr lang="en-GB" dirty="0"/>
              <a:t>Alternatives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31F913-BDFB-9A44-8066-3A782DCA1D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2135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Cryptography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US" dirty="0"/>
              <a:t>Understand the landscape of cryptographic schemes and threats against established cryptography </a:t>
            </a:r>
          </a:p>
          <a:p>
            <a:r>
              <a:rPr lang="en-GB" dirty="0"/>
              <a:t>Identify what cryptographic primitives, constructs, and algorithms are in-scope for RISC-V</a:t>
            </a:r>
          </a:p>
          <a:p>
            <a:r>
              <a:rPr lang="en-GB" dirty="0"/>
              <a:t>Develop and maintain crypto related specifications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7E0EB4-23B6-0A4E-8C60-F8EEA23D81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047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Isolation &amp; TEEs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Identify what technologies enable isolation and Trusted Execution Environments (TEEs)</a:t>
            </a:r>
          </a:p>
          <a:p>
            <a:r>
              <a:rPr lang="en-GB" dirty="0"/>
              <a:t>Define how isolation/TEEs can be implemented on RISC-V systems</a:t>
            </a:r>
          </a:p>
          <a:p>
            <a:r>
              <a:rPr lang="en-GB" dirty="0"/>
              <a:t>Create gap analysis to identify missing components </a:t>
            </a:r>
          </a:p>
          <a:p>
            <a:r>
              <a:rPr lang="en-GB" dirty="0"/>
              <a:t>Develop, maintain, or support creation of specifications for Isolation/TEEs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C4C9EC-888C-8246-A944-97ACB9EACF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133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442638" y="917019"/>
            <a:ext cx="8029819" cy="365601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Memory Safety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PMP based TEEs</a:t>
            </a:r>
          </a:p>
          <a:p>
            <a:r>
              <a:rPr lang="en-GB" dirty="0"/>
              <a:t>Hardware based Isolation</a:t>
            </a:r>
          </a:p>
          <a:p>
            <a:pPr lvl="1"/>
            <a:r>
              <a:rPr lang="en-GB" dirty="0"/>
              <a:t>M-Class secure functions</a:t>
            </a:r>
          </a:p>
          <a:p>
            <a:pPr lvl="1"/>
            <a:r>
              <a:rPr lang="en-GB" dirty="0"/>
              <a:t>A-Class Maintaining privilege levels in TEE</a:t>
            </a:r>
          </a:p>
          <a:p>
            <a:pPr lvl="1"/>
            <a:r>
              <a:rPr lang="en-GB" dirty="0"/>
              <a:t>System Awareness </a:t>
            </a:r>
          </a:p>
          <a:p>
            <a:r>
              <a:rPr lang="en-GB" dirty="0"/>
              <a:t>Attestation of entire software chain from initial boot</a:t>
            </a:r>
          </a:p>
          <a:p>
            <a:r>
              <a:rPr lang="en-US" dirty="0"/>
              <a:t>Attestation of applications/workloads isolated by TEE</a:t>
            </a:r>
            <a:endParaRPr lang="en-GB" dirty="0"/>
          </a:p>
          <a:p>
            <a:r>
              <a:rPr lang="en-GB" dirty="0"/>
              <a:t>Security aware Debugging and performance monitoring</a:t>
            </a:r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</p:spPr>
        <p:txBody>
          <a:bodyPr/>
          <a:lstStyle/>
          <a:p>
            <a:r>
              <a:rPr lang="en-GB"/>
              <a:t>Trusted Execution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3AAF8-1666-B14E-8861-A9DFF006E00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19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5777346" y="4786746"/>
            <a:ext cx="4357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Maybe ISA affecting / </a:t>
            </a:r>
            <a:r>
              <a:rPr lang="en-GB" sz="1000" b="1" dirty="0"/>
              <a:t>ISA Affecting</a:t>
            </a:r>
          </a:p>
        </p:txBody>
      </p:sp>
    </p:spTree>
    <p:extLst>
      <p:ext uri="{BB962C8B-B14F-4D97-AF65-F5344CB8AC3E}">
        <p14:creationId xmlns:p14="http://schemas.microsoft.com/office/powerpoint/2010/main" val="930291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Intrinsic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1" y="1543075"/>
            <a:ext cx="2563118" cy="3120000"/>
          </a:xfrm>
        </p:spPr>
        <p:txBody>
          <a:bodyPr/>
          <a:lstStyle/>
          <a:p>
            <a:r>
              <a:rPr lang="en-GB" sz="1600" dirty="0"/>
              <a:t>Security as a basic feature of HW, SW Firmware</a:t>
            </a:r>
          </a:p>
          <a:p>
            <a:r>
              <a:rPr lang="en-GB" sz="1600" dirty="0"/>
              <a:t>Support security through entire lifecycle</a:t>
            </a:r>
          </a:p>
          <a:p>
            <a:r>
              <a:rPr lang="en-GB" sz="1600" dirty="0"/>
              <a:t>Guidelines matched to profiles </a:t>
            </a:r>
          </a:p>
          <a:p>
            <a:pPr marL="114300" indent="0">
              <a:buNone/>
            </a:pPr>
            <a:endParaRPr lang="en-GB" sz="1600" dirty="0"/>
          </a:p>
          <a:p>
            <a:endParaRPr lang="en-GB" sz="16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84823582"/>
              </p:ext>
            </p:extLst>
          </p:nvPr>
        </p:nvGraphicFramePr>
        <p:xfrm>
          <a:off x="2996925" y="1006800"/>
          <a:ext cx="5475000" cy="365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 idx="3"/>
          </p:nvPr>
        </p:nvSpPr>
        <p:spPr>
          <a:xfrm>
            <a:off x="454425" y="1056900"/>
            <a:ext cx="2621284" cy="393600"/>
          </a:xfrm>
        </p:spPr>
        <p:txBody>
          <a:bodyPr/>
          <a:lstStyle/>
          <a:p>
            <a:r>
              <a:rPr lang="en-GB" dirty="0"/>
              <a:t>Zero Trust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FB2D0B-76AE-BD4B-9E6D-21C00DAFF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2115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AP-TEE &amp; Confidential Compute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Survey Confidential Compute and AP-TEE technologies</a:t>
            </a:r>
          </a:p>
          <a:p>
            <a:r>
              <a:rPr lang="en-GB" dirty="0"/>
              <a:t>Define requirements that enable Confidential Compute on RISC-V systems</a:t>
            </a:r>
          </a:p>
          <a:p>
            <a:r>
              <a:rPr lang="en-GB" dirty="0"/>
              <a:t>Create technology gap analysis for RISC-V</a:t>
            </a:r>
          </a:p>
          <a:p>
            <a:r>
              <a:rPr lang="en-GB" dirty="0"/>
              <a:t>Develop, maintain, or support creation of specifications as needed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64F86-5649-4D40-BCD6-8021D482F6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8008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Confidential Compute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648422" y="964325"/>
            <a:ext cx="7651068" cy="3656013"/>
          </a:xfrm>
        </p:spPr>
        <p:txBody>
          <a:bodyPr/>
          <a:lstStyle/>
          <a:p>
            <a:r>
              <a:rPr lang="en-GB" dirty="0"/>
              <a:t>Mutually untrusted applications</a:t>
            </a:r>
          </a:p>
          <a:p>
            <a:r>
              <a:rPr lang="en-GB" dirty="0"/>
              <a:t>Isolated Application Enclaves</a:t>
            </a:r>
          </a:p>
          <a:p>
            <a:r>
              <a:rPr lang="en-GB" dirty="0"/>
              <a:t>Encrypted  Enclaves</a:t>
            </a:r>
          </a:p>
          <a:p>
            <a:r>
              <a:rPr lang="en-GB" dirty="0"/>
              <a:t>VM Enclaves</a:t>
            </a:r>
          </a:p>
          <a:p>
            <a:r>
              <a:rPr lang="en-US" dirty="0"/>
              <a:t>Incorporate attestation standards from e.g., Confidential Computing Consortium, DMTF, and TCG</a:t>
            </a:r>
          </a:p>
          <a:p>
            <a:r>
              <a:rPr lang="en-US" dirty="0"/>
              <a:t>Leverage AP-TEE where applicable</a:t>
            </a:r>
            <a:endParaRPr lang="en-GB" dirty="0"/>
          </a:p>
          <a:p>
            <a:pPr lvl="1"/>
            <a:endParaRPr lang="en-GB" dirty="0"/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777346" y="4786746"/>
            <a:ext cx="4357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Maybe ISA affecting / </a:t>
            </a:r>
            <a:r>
              <a:rPr lang="en-GB" sz="1000" b="1" dirty="0"/>
              <a:t>ISA Affecting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6DD9B5-9803-F04E-8227-B4643479B9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4463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Blockchains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Define requirements for enabling blockchains/distributed ledgers on RISC-V systems</a:t>
            </a:r>
          </a:p>
          <a:p>
            <a:r>
              <a:rPr lang="en-GB" dirty="0"/>
              <a:t>Identify and address RISC-V technology gaps in enabling distributed ledger technologies</a:t>
            </a:r>
          </a:p>
          <a:p>
            <a:r>
              <a:rPr lang="en-GB" dirty="0"/>
              <a:t>Create use cases and developer guidelines for deploying blockchains/distributed ledgers on RISC-V systems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178B5D-286E-6B44-ABBA-A6B54A5936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5506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SIRT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Ensure continuity of the RISC-V Security Incident Response Team (SIRT)</a:t>
            </a:r>
          </a:p>
          <a:p>
            <a:r>
              <a:rPr lang="en-GB" dirty="0"/>
              <a:t>Institute and manage a responsible disclosure process</a:t>
            </a:r>
          </a:p>
          <a:p>
            <a:r>
              <a:rPr lang="en-GB" dirty="0"/>
              <a:t>Triage incoming security disclosures</a:t>
            </a:r>
          </a:p>
          <a:p>
            <a:r>
              <a:rPr lang="en-GB" dirty="0"/>
              <a:t>Maintain a catalogue of security issues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47F2BC-7FEF-0041-9111-E0DE55A70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1787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Gap Analysis</a:t>
            </a:r>
          </a:p>
        </p:txBody>
      </p:sp>
    </p:spTree>
    <p:extLst>
      <p:ext uri="{BB962C8B-B14F-4D97-AF65-F5344CB8AC3E}">
        <p14:creationId xmlns:p14="http://schemas.microsoft.com/office/powerpoint/2010/main" val="1520080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Competition (Work-in-Progress)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29267" y="920468"/>
          <a:ext cx="8920753" cy="41968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494">
                  <a:extLst>
                    <a:ext uri="{9D8B030D-6E8A-4147-A177-3AD203B41FA5}">
                      <a16:colId xmlns:a16="http://schemas.microsoft.com/office/drawing/2014/main" val="1982817051"/>
                    </a:ext>
                  </a:extLst>
                </a:gridCol>
              </a:tblGrid>
              <a:tr h="268388">
                <a:tc>
                  <a:txBody>
                    <a:bodyPr/>
                    <a:lstStyle/>
                    <a:p>
                      <a:r>
                        <a:rPr lang="en-GB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Century Gothic"/>
                        </a:rPr>
                        <a:t>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latin typeface="Neo Sans"/>
                          <a:ea typeface="Verdana"/>
                        </a:rPr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 b="0" dirty="0">
                          <a:latin typeface="Gill Sans"/>
                          <a:ea typeface="Verdana"/>
                        </a:rPr>
                        <a:t>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1"/>
                      <a:r>
                        <a:rPr lang="en-GB" sz="1000" dirty="0"/>
                        <a:t>Comprehensive 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SBI definition, OPEN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SBI, Keystone TEE Framework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lvl="2"/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Open Firmware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Security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Standard Security APIs</a:t>
                      </a:r>
                      <a:endParaRPr lang="en-US" sz="900" b="0" i="0" u="none" strike="noStrike" noProof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Reference Implementations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Trusted Execution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PMP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based TEE, Hypervisor support, S-Mode MPU </a:t>
                      </a:r>
                    </a:p>
                    <a:p>
                      <a:r>
                        <a:rPr lang="en-GB" sz="900" baseline="0" dirty="0">
                          <a:solidFill>
                            <a:srgbClr val="FF0000"/>
                          </a:solidFill>
                        </a:rPr>
                        <a:t>(no isolation at m-mode)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Trustzone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A/M class HW TEE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TXT, Intel VT-x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AMD 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00" dirty="0"/>
                        <a:t>Confidential Compute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v9A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Realms - Confidential Compute Architecture 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TDX – Confidential VM Architecture</a:t>
                      </a:r>
                      <a:endParaRPr lang="en-US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SGX – Confidential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Applications Architecture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SEV (-ES, -SNP) - Confidential VM Arch.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75079"/>
                  </a:ext>
                </a:extLst>
              </a:tr>
              <a:tr h="387672">
                <a:tc>
                  <a:txBody>
                    <a:bodyPr/>
                    <a:lstStyle/>
                    <a:p>
                      <a:r>
                        <a:rPr lang="en-GB" sz="1000" dirty="0"/>
                        <a:t>Arbitrary</a:t>
                      </a:r>
                      <a:r>
                        <a:rPr lang="en-GB" sz="1000" baseline="0" dirty="0"/>
                        <a:t> Privileged Code Execution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ePMP</a:t>
                      </a:r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  <a:r>
                        <a:rPr lang="en-GB" sz="900" dirty="0">
                          <a:solidFill>
                            <a:srgbClr val="00B050"/>
                          </a:solidFill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Privilege Access 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XD/SMAP/SMEP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02">
                <a:tc>
                  <a:txBody>
                    <a:bodyPr/>
                    <a:lstStyle/>
                    <a:p>
                      <a:r>
                        <a:rPr lang="en-GB" sz="1000" dirty="0"/>
                        <a:t>Control Flow Integrity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Branch Target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Identifier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Pointer Authentication Code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Indirect Branch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Tracking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Shadow Stack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b="0" i="0" u="none" strike="noStrike" baseline="0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Shadow Stack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/>
                        <a:t>Memory 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ePMP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Memory Tagging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baseline="0" dirty="0"/>
                        <a:t>Side Channel Leakage 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Speculation Barriers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AES, SHA2, SM3, SM4, entropy, </a:t>
                      </a:r>
                      <a:r>
                        <a:rPr 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 Independent Execution Latency 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 SHA2, SHA3, SM3, SM4, RNG,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SHA, RNG, AVX-512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AES, SHA, RNG, AVX2</a:t>
                      </a:r>
                    </a:p>
                    <a:p>
                      <a:pPr lvl="0">
                        <a:buNone/>
                      </a:pPr>
                      <a:endParaRPr lang="en-GB" sz="900" baseline="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992143"/>
                  </a:ext>
                </a:extLst>
              </a:tr>
              <a:tr h="357851">
                <a:tc>
                  <a:txBody>
                    <a:bodyPr/>
                    <a:lstStyle/>
                    <a:p>
                      <a:r>
                        <a:rPr lang="en-GB" sz="1000" dirty="0"/>
                        <a:t>Crypto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AArch64cryptolib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IPP 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Optimizing CPU Libraries</a:t>
                      </a:r>
                      <a:endParaRPr lang="en-US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19633"/>
                  </a:ext>
                </a:extLst>
              </a:tr>
            </a:tbl>
          </a:graphicData>
        </a:graphic>
      </p:graphicFrame>
      <p:pic>
        <p:nvPicPr>
          <p:cNvPr id="8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2764" y="990873"/>
            <a:ext cx="774028" cy="1487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2B02F-7CBF-B642-B8E3-B264BCCB5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1593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Competition (Work-in-Progress)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29267" y="920468"/>
          <a:ext cx="8920753" cy="41968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494">
                  <a:extLst>
                    <a:ext uri="{9D8B030D-6E8A-4147-A177-3AD203B41FA5}">
                      <a16:colId xmlns:a16="http://schemas.microsoft.com/office/drawing/2014/main" val="1982817051"/>
                    </a:ext>
                  </a:extLst>
                </a:gridCol>
              </a:tblGrid>
              <a:tr h="268388">
                <a:tc>
                  <a:txBody>
                    <a:bodyPr/>
                    <a:lstStyle/>
                    <a:p>
                      <a:r>
                        <a:rPr lang="en-GB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Century Gothic"/>
                        </a:rPr>
                        <a:t>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latin typeface="Neo Sans"/>
                          <a:ea typeface="Verdana"/>
                        </a:rPr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 b="0" dirty="0">
                          <a:latin typeface="Gill Sans"/>
                          <a:ea typeface="Verdana"/>
                        </a:rPr>
                        <a:t>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1"/>
                      <a:r>
                        <a:rPr lang="en-GB" sz="1000" dirty="0"/>
                        <a:t>Comprehensive 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SBI definition, OPEN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SBI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lvl="2"/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Keystone TEE Framework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Open Firmware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Security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Standard Security APIs</a:t>
                      </a:r>
                      <a:endParaRPr lang="en-US" sz="900" b="0" i="0" u="none" strike="noStrike" noProof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Reference Implementations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Trusted Execution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PMP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based TEE, Hypervisor support, S-Mode MPU </a:t>
                      </a:r>
                    </a:p>
                    <a:p>
                      <a:r>
                        <a:rPr lang="en-GB" sz="900" baseline="0" dirty="0">
                          <a:solidFill>
                            <a:srgbClr val="FF0000"/>
                          </a:solidFill>
                        </a:rPr>
                        <a:t>(no isolation at m-mode)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Trustzone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A/M class HW TEE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TXT, Intel VT-x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AMD 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00" dirty="0"/>
                        <a:t>Confidential Compute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v9A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Realms - Confidential Compute Architecture 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TDX – Confidential VM Architecture</a:t>
                      </a:r>
                      <a:endParaRPr lang="en-US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SGX – Confidential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Applications Architecture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SEV (-ES, -SNP) - Confidential VM Arch.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75079"/>
                  </a:ext>
                </a:extLst>
              </a:tr>
              <a:tr h="387672">
                <a:tc>
                  <a:txBody>
                    <a:bodyPr/>
                    <a:lstStyle/>
                    <a:p>
                      <a:r>
                        <a:rPr lang="en-GB" sz="1000" dirty="0"/>
                        <a:t>Arbitrary</a:t>
                      </a:r>
                      <a:r>
                        <a:rPr lang="en-GB" sz="1000" baseline="0" dirty="0"/>
                        <a:t> Privileged Code Execution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ePMP</a:t>
                      </a:r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  <a:r>
                        <a:rPr lang="en-GB" sz="900" dirty="0">
                          <a:solidFill>
                            <a:srgbClr val="00B050"/>
                          </a:solidFill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Privilege Access 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XD/SMAP/SMEP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02">
                <a:tc>
                  <a:txBody>
                    <a:bodyPr/>
                    <a:lstStyle/>
                    <a:p>
                      <a:r>
                        <a:rPr lang="en-GB" sz="1000" dirty="0"/>
                        <a:t>Control Flow Integrity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Branch Target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Identifier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Pointer Authentication Code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Indirect Branch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Tracking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Shadow Stack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b="0" i="0" u="none" strike="noStrike" baseline="0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Shadow Stack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/>
                        <a:t>Memory 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ePMP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Memory Tagging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 err="1"/>
                        <a:t>Microa</a:t>
                      </a:r>
                      <a:r>
                        <a:rPr lang="en-GB" sz="1000" baseline="0" dirty="0" err="1"/>
                        <a:t>rch</a:t>
                      </a:r>
                      <a:r>
                        <a:rPr lang="en-GB" sz="1000" baseline="0" dirty="0"/>
                        <a:t>. Side Channels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Speculation Barriers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AES, SHA2, SM3, SM4, entropy, </a:t>
                      </a:r>
                      <a:r>
                        <a:rPr 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 Independent Execution Latency 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 SHA2, SHA3, SM3, SM4, RNG,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SHA, RNG, AVX-512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AES, SHA, RNG, AVX2</a:t>
                      </a:r>
                    </a:p>
                    <a:p>
                      <a:pPr lvl="0">
                        <a:buNone/>
                      </a:pPr>
                      <a:endParaRPr lang="en-GB" sz="900" baseline="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992143"/>
                  </a:ext>
                </a:extLst>
              </a:tr>
              <a:tr h="357851">
                <a:tc>
                  <a:txBody>
                    <a:bodyPr/>
                    <a:lstStyle/>
                    <a:p>
                      <a:r>
                        <a:rPr lang="en-GB" sz="1000" dirty="0"/>
                        <a:t>Crypto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AArch64cryptolib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IPP 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Optimizing CPU Libraries</a:t>
                      </a:r>
                      <a:endParaRPr lang="en-US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19633"/>
                  </a:ext>
                </a:extLst>
              </a:tr>
            </a:tbl>
          </a:graphicData>
        </a:graphic>
      </p:graphicFrame>
      <p:pic>
        <p:nvPicPr>
          <p:cNvPr id="8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2764" y="990873"/>
            <a:ext cx="774028" cy="1487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2B02F-7CBF-B642-B8E3-B264BCCB5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 rot="19881135">
            <a:off x="1962209" y="2152409"/>
            <a:ext cx="18391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Trusted Computing SIG</a:t>
            </a:r>
          </a:p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2286110" y="3101129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Memory Safety SIG</a:t>
            </a:r>
          </a:p>
          <a:p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994770" y="3498833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CFI SIG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303622" y="3764569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Memory Safety SIG</a:t>
            </a:r>
          </a:p>
          <a:p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959765" y="3989672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>
                <a:solidFill>
                  <a:srgbClr val="10B6D4"/>
                </a:solidFill>
              </a:rPr>
              <a:t>uArch</a:t>
            </a:r>
            <a:r>
              <a:rPr lang="en-GB" sz="1100" dirty="0">
                <a:solidFill>
                  <a:srgbClr val="10B6D4"/>
                </a:solidFill>
              </a:rPr>
              <a:t> Side Channel SIG</a:t>
            </a:r>
          </a:p>
          <a:p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 rot="20640305">
            <a:off x="2854849" y="4403154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Crypto TG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147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Status &amp; Roadmap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701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145303"/>
            <a:ext cx="8015100" cy="685800"/>
          </a:xfrm>
        </p:spPr>
        <p:txBody>
          <a:bodyPr/>
          <a:lstStyle/>
          <a:p>
            <a:r>
              <a:rPr lang="en-GB" dirty="0"/>
              <a:t>Security HC - Roadmap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20133" y="4602279"/>
            <a:ext cx="8483600" cy="21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H="1" flipV="1">
            <a:off x="1546717" y="767603"/>
            <a:ext cx="1766" cy="38380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515662" y="4604374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46717" y="4605642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312419" y="4623571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36173" y="459531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97647" y="4607222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23150" y="1293113"/>
            <a:ext cx="3436174" cy="183776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Security Model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218123" y="3447963"/>
            <a:ext cx="273069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M-mode Isolation?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988032" y="1774325"/>
            <a:ext cx="438078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AP-TEE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39800" y="3447963"/>
            <a:ext cx="422838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S-mode MPU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832909" y="2948416"/>
            <a:ext cx="333527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GOST-R Scalar Crypto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67982" y="4154231"/>
            <a:ext cx="678362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/>
              <a:t>Microarchitectural </a:t>
            </a:r>
            <a:r>
              <a:rPr lang="en-GB" sz="900" dirty="0"/>
              <a:t>Side Channel (</a:t>
            </a:r>
            <a:r>
              <a:rPr lang="en-GB" sz="900" dirty="0" err="1"/>
              <a:t>uSC</a:t>
            </a:r>
            <a:r>
              <a:rPr lang="en-GB" sz="900" dirty="0"/>
              <a:t>) leakage mitigations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15662" y="1296371"/>
            <a:ext cx="3976772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2"/>
                </a:solidFill>
              </a:rPr>
              <a:t>Ecosystem, Reference implementations,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FA46D-68A7-AA4B-83D7-5ECCFF8427C5}"/>
              </a:ext>
            </a:extLst>
          </p:cNvPr>
          <p:cNvSpPr txBox="1"/>
          <p:nvPr/>
        </p:nvSpPr>
        <p:spPr>
          <a:xfrm>
            <a:off x="524295" y="457771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016B0-0437-6042-8499-2B88E7F50C3A}"/>
              </a:ext>
            </a:extLst>
          </p:cNvPr>
          <p:cNvSpPr/>
          <p:nvPr/>
        </p:nvSpPr>
        <p:spPr>
          <a:xfrm>
            <a:off x="150955" y="2711138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Scalar Crypto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9328B-5C70-BB41-95DC-A4AE128AE039}"/>
              </a:ext>
            </a:extLst>
          </p:cNvPr>
          <p:cNvSpPr/>
          <p:nvPr/>
        </p:nvSpPr>
        <p:spPr>
          <a:xfrm>
            <a:off x="139817" y="3214411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ePMP</a:t>
            </a:r>
            <a:endParaRPr lang="en-GB" sz="9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564665" y="3677362"/>
            <a:ext cx="409953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IOPMP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79F1DB-EA43-D34C-8EF3-9070F3004CAB}"/>
              </a:ext>
            </a:extLst>
          </p:cNvPr>
          <p:cNvSpPr/>
          <p:nvPr/>
        </p:nvSpPr>
        <p:spPr>
          <a:xfrm>
            <a:off x="1574690" y="2712042"/>
            <a:ext cx="4069828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Vector Crypto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F6C304-AC4E-8341-B930-73CB8535A186}"/>
              </a:ext>
            </a:extLst>
          </p:cNvPr>
          <p:cNvSpPr/>
          <p:nvPr/>
        </p:nvSpPr>
        <p:spPr>
          <a:xfrm>
            <a:off x="5667732" y="2714005"/>
            <a:ext cx="288564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PQC Crypto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C01A0-31B9-274A-8DA1-2D2F8686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79BF-7B3F-5243-AF87-9F6EA5B1A152}"/>
              </a:ext>
            </a:extLst>
          </p:cNvPr>
          <p:cNvSpPr/>
          <p:nvPr/>
        </p:nvSpPr>
        <p:spPr>
          <a:xfrm>
            <a:off x="3692882" y="4381524"/>
            <a:ext cx="4845109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uSC</a:t>
            </a:r>
            <a:r>
              <a:rPr lang="en-GB" sz="900" dirty="0"/>
              <a:t> TG(s): Temporal Fencing and others (?)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88FA44-7B1B-8847-9AC4-44D5F65BDF7B}"/>
              </a:ext>
            </a:extLst>
          </p:cNvPr>
          <p:cNvSpPr/>
          <p:nvPr/>
        </p:nvSpPr>
        <p:spPr>
          <a:xfrm>
            <a:off x="1023150" y="2011943"/>
            <a:ext cx="7514840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1"/>
                </a:solidFill>
              </a:rPr>
              <a:t>Control Flow Integrity (CFI)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65CF69-ECC8-8D4B-BF21-A9CCAEC0A79F}"/>
              </a:ext>
            </a:extLst>
          </p:cNvPr>
          <p:cNvSpPr/>
          <p:nvPr/>
        </p:nvSpPr>
        <p:spPr>
          <a:xfrm>
            <a:off x="1767982" y="4856829"/>
            <a:ext cx="1040511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Sponsored SIG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2303940" y="2240028"/>
            <a:ext cx="371619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CFI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591131-3B41-DB46-8CD9-A9ACF6F04548}"/>
              </a:ext>
            </a:extLst>
          </p:cNvPr>
          <p:cNvSpPr/>
          <p:nvPr/>
        </p:nvSpPr>
        <p:spPr>
          <a:xfrm>
            <a:off x="2902076" y="4858652"/>
            <a:ext cx="1027841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Sponsored TG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CEF151-431B-D549-88E9-2B01E82E1983}"/>
              </a:ext>
            </a:extLst>
          </p:cNvPr>
          <p:cNvSpPr/>
          <p:nvPr/>
        </p:nvSpPr>
        <p:spPr>
          <a:xfrm>
            <a:off x="4035972" y="4850479"/>
            <a:ext cx="1245161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HC work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F8D55A-06C0-C040-A239-6B949FDABC4B}"/>
              </a:ext>
            </a:extLst>
          </p:cNvPr>
          <p:cNvSpPr/>
          <p:nvPr/>
        </p:nvSpPr>
        <p:spPr>
          <a:xfrm>
            <a:off x="1570879" y="1539607"/>
            <a:ext cx="6940981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Application-TEE, Confidential Compute, and Capabilities-Based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347428" y="3898214"/>
            <a:ext cx="4075982" cy="183776"/>
          </a:xfrm>
          <a:prstGeom prst="rect">
            <a:avLst/>
          </a:prstGeom>
          <a:solidFill>
            <a:schemeClr val="accent3">
              <a:alpha val="50362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Pointer Masking (J extension)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4459324" y="3898117"/>
            <a:ext cx="227327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Memory Tagging?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6B37AF-2449-C144-BFDA-C60A39D8DBA2}"/>
              </a:ext>
            </a:extLst>
          </p:cNvPr>
          <p:cNvSpPr/>
          <p:nvPr/>
        </p:nvSpPr>
        <p:spPr>
          <a:xfrm>
            <a:off x="147145" y="1061940"/>
            <a:ext cx="8364715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Security Incident Response Team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14FD000-A665-B440-B667-A3B566345FEE}"/>
              </a:ext>
            </a:extLst>
          </p:cNvPr>
          <p:cNvSpPr/>
          <p:nvPr/>
        </p:nvSpPr>
        <p:spPr>
          <a:xfrm>
            <a:off x="1832909" y="3214411"/>
            <a:ext cx="673825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Memory Safety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61A9432-CA41-D44F-B268-5E5CF5BF6F77}"/>
              </a:ext>
            </a:extLst>
          </p:cNvPr>
          <p:cNvSpPr/>
          <p:nvPr/>
        </p:nvSpPr>
        <p:spPr>
          <a:xfrm>
            <a:off x="147144" y="2470057"/>
            <a:ext cx="8406232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Blockchain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F963FAC-0B99-E64B-9237-2709E0CFAB4C}"/>
              </a:ext>
            </a:extLst>
          </p:cNvPr>
          <p:cNvSpPr/>
          <p:nvPr/>
        </p:nvSpPr>
        <p:spPr>
          <a:xfrm>
            <a:off x="7423150" y="1774325"/>
            <a:ext cx="1089440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Cap-Based TEE?</a:t>
            </a:r>
          </a:p>
        </p:txBody>
      </p:sp>
    </p:spTree>
    <p:extLst>
      <p:ext uri="{BB962C8B-B14F-4D97-AF65-F5344CB8AC3E}">
        <p14:creationId xmlns:p14="http://schemas.microsoft.com/office/powerpoint/2010/main" val="2698544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22FBB5-20B5-2A4C-8AEA-1A824931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Specifications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261F11-D686-8E46-A06D-5E5EA97DF2FF}"/>
              </a:ext>
            </a:extLst>
          </p:cNvPr>
          <p:cNvGraphicFramePr>
            <a:graphicFrameLocks noGrp="1"/>
          </p:cNvGraphicFramePr>
          <p:nvPr/>
        </p:nvGraphicFramePr>
        <p:xfrm>
          <a:off x="309093" y="1157935"/>
          <a:ext cx="8435560" cy="36056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7112">
                  <a:extLst>
                    <a:ext uri="{9D8B030D-6E8A-4147-A177-3AD203B41FA5}">
                      <a16:colId xmlns:a16="http://schemas.microsoft.com/office/drawing/2014/main" val="1651029552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2511722610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680043268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3743449973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950030858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3685547272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1012579197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2378567296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729669982"/>
                    </a:ext>
                  </a:extLst>
                </a:gridCol>
              </a:tblGrid>
              <a:tr h="3138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CY22-Q1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CY22-Q2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CY22-Q3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CY22-Q4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CY23-Q1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CY23-Q2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CY23-Q3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CY23-Q4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60237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Security Model</a:t>
                      </a:r>
                    </a:p>
                    <a:p>
                      <a:pPr algn="l"/>
                      <a:r>
                        <a:rPr lang="en-US" sz="1000" dirty="0"/>
                        <a:t>(non-ISA)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86448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AP-TEE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(ISA + non-ISA)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219700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CFI</a:t>
                      </a:r>
                    </a:p>
                    <a:p>
                      <a:r>
                        <a:rPr lang="en-US" sz="1000" dirty="0"/>
                        <a:t>(ISA)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767143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Vector crypto</a:t>
                      </a:r>
                    </a:p>
                    <a:p>
                      <a:r>
                        <a:rPr lang="en-US" sz="1000" dirty="0"/>
                        <a:t>(ISA)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62824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GOST-R scalar crypto</a:t>
                      </a:r>
                    </a:p>
                    <a:p>
                      <a:r>
                        <a:rPr lang="en-US" sz="1000" dirty="0"/>
                        <a:t>(ISA)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30148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S-mode MPU</a:t>
                      </a:r>
                    </a:p>
                    <a:p>
                      <a:r>
                        <a:rPr lang="en-US" sz="1000" dirty="0"/>
                        <a:t>(ISA)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622097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IOPMP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(non-ISA)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112120"/>
                  </a:ext>
                </a:extLst>
              </a:tr>
              <a:tr h="406118">
                <a:tc>
                  <a:txBody>
                    <a:bodyPr/>
                    <a:lstStyle/>
                    <a:p>
                      <a:r>
                        <a:rPr lang="en-US" sz="1100" dirty="0" err="1"/>
                        <a:t>uSC</a:t>
                      </a:r>
                      <a:r>
                        <a:rPr lang="en-US" sz="1100" dirty="0"/>
                        <a:t> leakage</a:t>
                      </a:r>
                    </a:p>
                    <a:p>
                      <a:r>
                        <a:rPr lang="en-US" sz="1000" dirty="0"/>
                        <a:t>(ISA)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857503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FEEEC1-0587-CB49-8C4D-26862AB49DBA}"/>
              </a:ext>
            </a:extLst>
          </p:cNvPr>
          <p:cNvSpPr/>
          <p:nvPr/>
        </p:nvSpPr>
        <p:spPr>
          <a:xfrm>
            <a:off x="3284865" y="3611630"/>
            <a:ext cx="658921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AB51F9-64FF-6C42-B411-4465ED15A35E}"/>
              </a:ext>
            </a:extLst>
          </p:cNvPr>
          <p:cNvSpPr/>
          <p:nvPr/>
        </p:nvSpPr>
        <p:spPr>
          <a:xfrm>
            <a:off x="3282654" y="4017449"/>
            <a:ext cx="654408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1C3478-E724-934B-8A45-F2CDE606E69B}"/>
              </a:ext>
            </a:extLst>
          </p:cNvPr>
          <p:cNvSpPr/>
          <p:nvPr/>
        </p:nvSpPr>
        <p:spPr>
          <a:xfrm>
            <a:off x="3083694" y="2379561"/>
            <a:ext cx="549498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759CD2E-D7B4-914C-8D2C-E77EC7E35C17}"/>
              </a:ext>
            </a:extLst>
          </p:cNvPr>
          <p:cNvSpPr/>
          <p:nvPr/>
        </p:nvSpPr>
        <p:spPr>
          <a:xfrm>
            <a:off x="2060620" y="1960827"/>
            <a:ext cx="825191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278EF9-0B1C-7246-98CA-11732AE1DDE0}"/>
              </a:ext>
            </a:extLst>
          </p:cNvPr>
          <p:cNvSpPr/>
          <p:nvPr/>
        </p:nvSpPr>
        <p:spPr>
          <a:xfrm>
            <a:off x="3990211" y="4013575"/>
            <a:ext cx="1351088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B02B4D6-66B3-5A45-BBBE-096A218FAFF7}"/>
              </a:ext>
            </a:extLst>
          </p:cNvPr>
          <p:cNvSpPr/>
          <p:nvPr/>
        </p:nvSpPr>
        <p:spPr>
          <a:xfrm>
            <a:off x="2059360" y="1551678"/>
            <a:ext cx="760897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0FBC003-643D-614D-B5E4-C562A7C13ECA}"/>
              </a:ext>
            </a:extLst>
          </p:cNvPr>
          <p:cNvSpPr/>
          <p:nvPr/>
        </p:nvSpPr>
        <p:spPr>
          <a:xfrm>
            <a:off x="2869488" y="1551678"/>
            <a:ext cx="787291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8077BE0-258C-8C41-9E99-273621F44594}"/>
              </a:ext>
            </a:extLst>
          </p:cNvPr>
          <p:cNvSpPr/>
          <p:nvPr/>
        </p:nvSpPr>
        <p:spPr>
          <a:xfrm>
            <a:off x="2944719" y="1963179"/>
            <a:ext cx="549498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C0FDA4D-741B-8846-A15F-0D33441C5B81}"/>
              </a:ext>
            </a:extLst>
          </p:cNvPr>
          <p:cNvSpPr/>
          <p:nvPr/>
        </p:nvSpPr>
        <p:spPr>
          <a:xfrm>
            <a:off x="2027883" y="4417531"/>
            <a:ext cx="2176529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813E4E-1DAE-BA4D-A08D-41568281CBDF}"/>
              </a:ext>
            </a:extLst>
          </p:cNvPr>
          <p:cNvSpPr/>
          <p:nvPr/>
        </p:nvSpPr>
        <p:spPr>
          <a:xfrm>
            <a:off x="3709164" y="1555211"/>
            <a:ext cx="3005813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7C6841E-F048-7344-824D-539EEC81ED36}"/>
              </a:ext>
            </a:extLst>
          </p:cNvPr>
          <p:cNvSpPr/>
          <p:nvPr/>
        </p:nvSpPr>
        <p:spPr>
          <a:xfrm>
            <a:off x="2054720" y="2371620"/>
            <a:ext cx="980579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F325152-64B5-8A46-BE5E-F29341976646}"/>
              </a:ext>
            </a:extLst>
          </p:cNvPr>
          <p:cNvSpPr/>
          <p:nvPr/>
        </p:nvSpPr>
        <p:spPr>
          <a:xfrm>
            <a:off x="4250033" y="4417530"/>
            <a:ext cx="1101141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77BB920-E3B0-0C46-949C-65ABD5D96428}"/>
              </a:ext>
            </a:extLst>
          </p:cNvPr>
          <p:cNvSpPr/>
          <p:nvPr/>
        </p:nvSpPr>
        <p:spPr>
          <a:xfrm>
            <a:off x="5402693" y="4417530"/>
            <a:ext cx="2464957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CDE319F-1A6A-F048-9396-C49572A8007A}"/>
              </a:ext>
            </a:extLst>
          </p:cNvPr>
          <p:cNvSpPr/>
          <p:nvPr/>
        </p:nvSpPr>
        <p:spPr>
          <a:xfrm>
            <a:off x="7931150" y="4411091"/>
            <a:ext cx="775243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57DA69-7F0B-0745-9EAB-B787B259B2FB}"/>
              </a:ext>
            </a:extLst>
          </p:cNvPr>
          <p:cNvSpPr/>
          <p:nvPr/>
        </p:nvSpPr>
        <p:spPr>
          <a:xfrm>
            <a:off x="7931150" y="1541933"/>
            <a:ext cx="960854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15A54B1-D570-5E49-A275-88E31EAEABDE}"/>
              </a:ext>
            </a:extLst>
          </p:cNvPr>
          <p:cNvSpPr/>
          <p:nvPr/>
        </p:nvSpPr>
        <p:spPr>
          <a:xfrm>
            <a:off x="6767362" y="1551220"/>
            <a:ext cx="1100288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2D51841-2BEA-ED4D-8423-984629304407}"/>
              </a:ext>
            </a:extLst>
          </p:cNvPr>
          <p:cNvSpPr/>
          <p:nvPr/>
        </p:nvSpPr>
        <p:spPr>
          <a:xfrm>
            <a:off x="2047739" y="2782265"/>
            <a:ext cx="1609040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BFDFB54-4B0A-AE46-A1FF-67E18D1CCBFA}"/>
              </a:ext>
            </a:extLst>
          </p:cNvPr>
          <p:cNvSpPr/>
          <p:nvPr/>
        </p:nvSpPr>
        <p:spPr>
          <a:xfrm>
            <a:off x="3702583" y="2781794"/>
            <a:ext cx="1034654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83AAC5-5DCE-A345-9CB4-B5D7C003CD12}"/>
              </a:ext>
            </a:extLst>
          </p:cNvPr>
          <p:cNvSpPr/>
          <p:nvPr/>
        </p:nvSpPr>
        <p:spPr>
          <a:xfrm>
            <a:off x="4798539" y="2779962"/>
            <a:ext cx="1034653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76769F3-DA53-1D47-B62C-A4C1E1ADD293}"/>
              </a:ext>
            </a:extLst>
          </p:cNvPr>
          <p:cNvSpPr/>
          <p:nvPr/>
        </p:nvSpPr>
        <p:spPr>
          <a:xfrm>
            <a:off x="2382319" y="3611606"/>
            <a:ext cx="844898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E24608E-09B6-A640-959D-82B010BE79EC}"/>
              </a:ext>
            </a:extLst>
          </p:cNvPr>
          <p:cNvSpPr/>
          <p:nvPr/>
        </p:nvSpPr>
        <p:spPr>
          <a:xfrm>
            <a:off x="2040769" y="4023888"/>
            <a:ext cx="1187219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A0610B9-6AA5-3C4E-AEC9-FB08C48BD209}"/>
              </a:ext>
            </a:extLst>
          </p:cNvPr>
          <p:cNvSpPr/>
          <p:nvPr/>
        </p:nvSpPr>
        <p:spPr>
          <a:xfrm>
            <a:off x="3539623" y="1952901"/>
            <a:ext cx="960853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0FA9EEC-EBBE-E041-B5A6-85F821DB5E8E}"/>
              </a:ext>
            </a:extLst>
          </p:cNvPr>
          <p:cNvSpPr/>
          <p:nvPr/>
        </p:nvSpPr>
        <p:spPr>
          <a:xfrm>
            <a:off x="4001434" y="3611605"/>
            <a:ext cx="1050878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2CCE237-A7BB-3041-95E5-5169FEBB6D06}"/>
              </a:ext>
            </a:extLst>
          </p:cNvPr>
          <p:cNvSpPr/>
          <p:nvPr/>
        </p:nvSpPr>
        <p:spPr>
          <a:xfrm>
            <a:off x="5109523" y="3606891"/>
            <a:ext cx="851078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7CDE499-0860-5341-AB6B-10B033BAA03D}"/>
              </a:ext>
            </a:extLst>
          </p:cNvPr>
          <p:cNvSpPr/>
          <p:nvPr/>
        </p:nvSpPr>
        <p:spPr>
          <a:xfrm>
            <a:off x="5395965" y="4013576"/>
            <a:ext cx="1076376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224AEC6-202B-3A4D-BA8E-7372A88CD2EA}"/>
              </a:ext>
            </a:extLst>
          </p:cNvPr>
          <p:cNvSpPr/>
          <p:nvPr/>
        </p:nvSpPr>
        <p:spPr>
          <a:xfrm>
            <a:off x="3716782" y="2378767"/>
            <a:ext cx="1624517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B5497C6-71CD-DB40-AA8E-17D359620CB6}"/>
              </a:ext>
            </a:extLst>
          </p:cNvPr>
          <p:cNvSpPr/>
          <p:nvPr/>
        </p:nvSpPr>
        <p:spPr>
          <a:xfrm>
            <a:off x="5402693" y="1955499"/>
            <a:ext cx="1034653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9A0B4A7-8110-464E-98BE-DAE4E737C16E}"/>
              </a:ext>
            </a:extLst>
          </p:cNvPr>
          <p:cNvSpPr/>
          <p:nvPr/>
        </p:nvSpPr>
        <p:spPr>
          <a:xfrm>
            <a:off x="6012069" y="3604403"/>
            <a:ext cx="906553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70BB0D0-D5B1-F24D-96D9-469E54EC9BA9}"/>
              </a:ext>
            </a:extLst>
          </p:cNvPr>
          <p:cNvSpPr/>
          <p:nvPr/>
        </p:nvSpPr>
        <p:spPr>
          <a:xfrm>
            <a:off x="6542093" y="4011695"/>
            <a:ext cx="973629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7BBAD265-68A4-B64A-B8F0-B8A832F01882}"/>
              </a:ext>
            </a:extLst>
          </p:cNvPr>
          <p:cNvSpPr/>
          <p:nvPr/>
        </p:nvSpPr>
        <p:spPr>
          <a:xfrm>
            <a:off x="3173689" y="3204802"/>
            <a:ext cx="662147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F19D17E-AF4A-7042-B6E5-E9E8DF9D1B74}"/>
              </a:ext>
            </a:extLst>
          </p:cNvPr>
          <p:cNvSpPr/>
          <p:nvPr/>
        </p:nvSpPr>
        <p:spPr>
          <a:xfrm>
            <a:off x="2378088" y="3203719"/>
            <a:ext cx="752462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46955D9-B2DD-9F4D-9D2B-C8C8721A8FE5}"/>
              </a:ext>
            </a:extLst>
          </p:cNvPr>
          <p:cNvSpPr/>
          <p:nvPr/>
        </p:nvSpPr>
        <p:spPr>
          <a:xfrm>
            <a:off x="3872413" y="3203718"/>
            <a:ext cx="1034654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91CF72B-64D9-B340-AE44-FBF3AC904869}"/>
              </a:ext>
            </a:extLst>
          </p:cNvPr>
          <p:cNvSpPr/>
          <p:nvPr/>
        </p:nvSpPr>
        <p:spPr>
          <a:xfrm>
            <a:off x="4956635" y="3199432"/>
            <a:ext cx="851079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59ABCFB-FC5B-C84B-93EB-B2E7647BD850}"/>
              </a:ext>
            </a:extLst>
          </p:cNvPr>
          <p:cNvSpPr/>
          <p:nvPr/>
        </p:nvSpPr>
        <p:spPr>
          <a:xfrm>
            <a:off x="5851827" y="3189536"/>
            <a:ext cx="939795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0B6F24F-53B4-A54E-8009-BFEB65577C5C}"/>
              </a:ext>
            </a:extLst>
          </p:cNvPr>
          <p:cNvSpPr/>
          <p:nvPr/>
        </p:nvSpPr>
        <p:spPr>
          <a:xfrm>
            <a:off x="5401984" y="2379560"/>
            <a:ext cx="1034654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3CA8240-E14E-2F4D-9E41-1444C2C99D8A}"/>
              </a:ext>
            </a:extLst>
          </p:cNvPr>
          <p:cNvSpPr/>
          <p:nvPr/>
        </p:nvSpPr>
        <p:spPr>
          <a:xfrm>
            <a:off x="4561870" y="1948740"/>
            <a:ext cx="779429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716B3D-C32A-2F42-AFEB-7F896C524565}"/>
              </a:ext>
            </a:extLst>
          </p:cNvPr>
          <p:cNvSpPr/>
          <p:nvPr/>
        </p:nvSpPr>
        <p:spPr>
          <a:xfrm>
            <a:off x="6490957" y="2378767"/>
            <a:ext cx="1034653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</p:spTree>
    <p:extLst>
      <p:ext uri="{BB962C8B-B14F-4D97-AF65-F5344CB8AC3E}">
        <p14:creationId xmlns:p14="http://schemas.microsoft.com/office/powerpoint/2010/main" val="3411532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8808D-357B-C24B-B668-5E62421AF5A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05600" y="4833938"/>
            <a:ext cx="2133600" cy="228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</a:t>
            </a:fld>
            <a:endParaRPr lang="e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A63149-584D-984F-9569-A96BE62F5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US" dirty="0"/>
              <a:t>Security and RISC-V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1CC9F9-5F89-CD47-AE50-31F655987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824" y="936826"/>
            <a:ext cx="8472300" cy="3755409"/>
          </a:xfrm>
        </p:spPr>
        <p:txBody>
          <a:bodyPr/>
          <a:lstStyle/>
          <a:p>
            <a:pPr marL="120650" indent="0" algn="ctr">
              <a:buNone/>
            </a:pPr>
            <a:r>
              <a:rPr lang="en-US" sz="1400" i="1" dirty="0"/>
              <a:t>RISC-V’s open and clean-slate design presents a unique opportunity to re-think security for the next generation of compute infrastructures.</a:t>
            </a:r>
          </a:p>
          <a:p>
            <a:pPr marL="120650" indent="0" algn="ctr">
              <a:buNone/>
            </a:pPr>
            <a:endParaRPr lang="en-US" sz="1400" dirty="0"/>
          </a:p>
          <a:p>
            <a:r>
              <a:rPr lang="en-US" sz="1200" dirty="0"/>
              <a:t>Become foundation for an Intrinsic Security model</a:t>
            </a:r>
          </a:p>
          <a:p>
            <a:r>
              <a:rPr lang="en-US" sz="1200" dirty="0"/>
              <a:t>Create robustness against malicious code, bugs, exploits</a:t>
            </a:r>
          </a:p>
          <a:p>
            <a:r>
              <a:rPr lang="en-US" sz="1200" dirty="0"/>
              <a:t>Enabling Trusted Execution and Confidential Computing – with Zero Trust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33530" y="2424763"/>
            <a:ext cx="6265759" cy="2338323"/>
            <a:chOff x="1143846" y="1925797"/>
            <a:chExt cx="6267155" cy="313674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98566" y="1985695"/>
              <a:ext cx="94791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A989AC2-DCED-0B46-8083-A4229A341FB9}"/>
                </a:ext>
              </a:extLst>
            </p:cNvPr>
            <p:cNvSpPr/>
            <p:nvPr/>
          </p:nvSpPr>
          <p:spPr>
            <a:xfrm>
              <a:off x="1200423" y="2805330"/>
              <a:ext cx="6187285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  <a:p>
              <a:pPr algn="ctr"/>
              <a:endParaRPr lang="en-US" sz="1000"/>
            </a:p>
            <a:p>
              <a:pPr algn="ctr"/>
              <a:r>
                <a:rPr lang="en-US" sz="1000"/>
                <a:t>Secure </a:t>
              </a:r>
              <a:r>
                <a:rPr lang="en-US" sz="1000" dirty="0"/>
                <a:t>System SW </a:t>
              </a:r>
              <a:r>
                <a:rPr lang="en-US" sz="1000"/>
                <a:t>+ Runtimes</a:t>
              </a:r>
              <a:endParaRPr lang="en-US" sz="1000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52582DD-8131-9143-82B0-EC5F31DD74F0}"/>
                </a:ext>
              </a:extLst>
            </p:cNvPr>
            <p:cNvSpPr/>
            <p:nvPr/>
          </p:nvSpPr>
          <p:spPr>
            <a:xfrm>
              <a:off x="1200424" y="3609881"/>
              <a:ext cx="6187285" cy="962132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Secure Hardware Baseline</a:t>
              </a:r>
            </a:p>
            <a:p>
              <a:pPr algn="ctr"/>
              <a:r>
                <a:rPr lang="en-US" sz="1000" dirty="0">
                  <a:solidFill>
                    <a:srgbClr val="92D050"/>
                  </a:solidFill>
                </a:rPr>
                <a:t>Trusted Execution Environment          </a:t>
              </a:r>
              <a:r>
                <a:rPr lang="en-US" sz="1000" dirty="0">
                  <a:solidFill>
                    <a:schemeClr val="accent1"/>
                  </a:solidFill>
                </a:rPr>
                <a:t>Confidential Computing</a:t>
              </a:r>
            </a:p>
            <a:p>
              <a:pPr algn="ctr"/>
              <a:r>
                <a:rPr lang="en-US" sz="1000" dirty="0"/>
                <a:t> Crypto Acceleration </a:t>
              </a:r>
            </a:p>
            <a:p>
              <a:pPr algn="ctr"/>
              <a:r>
                <a:rPr lang="en-US" sz="1000" dirty="0"/>
                <a:t>Memory isolation, Control Flow Integrity, Side Channel Protection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2259255" y="1995056"/>
              <a:ext cx="104898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122325" y="1989661"/>
              <a:ext cx="1265383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App</a:t>
              </a:r>
              <a:endParaRPr lang="en-US" sz="1000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00424" y="4740711"/>
              <a:ext cx="6210577" cy="321827"/>
            </a:xfrm>
            <a:prstGeom prst="roundRect">
              <a:avLst>
                <a:gd name="adj" fmla="val 45277"/>
              </a:avLst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Hardware Root of Trust, Secure Boot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093133" y="1943264"/>
              <a:ext cx="1317868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43846" y="1925797"/>
              <a:ext cx="2250968" cy="1290489"/>
            </a:xfrm>
            <a:prstGeom prst="roundRect">
              <a:avLst>
                <a:gd name="adj" fmla="val 11683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34319" y="2834470"/>
              <a:ext cx="2091017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Trusted OS</a:t>
              </a:r>
              <a:endParaRPr lang="en-US" sz="1000" dirty="0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482219" y="2852201"/>
              <a:ext cx="3840973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Rich OS</a:t>
              </a:r>
              <a:endParaRPr lang="en-US" sz="1000" dirty="0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507591" y="1985693"/>
              <a:ext cx="1083608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 App</a:t>
              </a:r>
              <a:endParaRPr lang="en-US" sz="1000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92107" y="1984401"/>
              <a:ext cx="1265384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App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62918" y="1938004"/>
              <a:ext cx="1323765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79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2021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New Chair and Vice-Chair (mid-year)</a:t>
            </a:r>
          </a:p>
          <a:p>
            <a:r>
              <a:rPr lang="en-GB" dirty="0"/>
              <a:t>enhanced-PMP specification ratified</a:t>
            </a:r>
          </a:p>
          <a:p>
            <a:r>
              <a:rPr lang="en-GB" dirty="0"/>
              <a:t>Crypto Scalar specification ratified</a:t>
            </a:r>
          </a:p>
          <a:p>
            <a:r>
              <a:rPr lang="en-GB" dirty="0"/>
              <a:t>SIRT process defined</a:t>
            </a:r>
          </a:p>
          <a:p>
            <a:r>
              <a:rPr lang="en-GB" dirty="0"/>
              <a:t>Draft S-mode MPU specification</a:t>
            </a:r>
          </a:p>
          <a:p>
            <a:r>
              <a:rPr lang="en-GB" dirty="0"/>
              <a:t>New SIGs: Blockchain, CFI, and </a:t>
            </a:r>
            <a:r>
              <a:rPr lang="en-GB" dirty="0" err="1"/>
              <a:t>uArchitectural</a:t>
            </a:r>
            <a:r>
              <a:rPr lang="en-GB" dirty="0"/>
              <a:t> Side Channel </a:t>
            </a:r>
          </a:p>
          <a:p>
            <a:r>
              <a:rPr lang="en-GB" dirty="0"/>
              <a:t>Refocused &amp; renamed Security Tech SIG to Trusted Computing SIG</a:t>
            </a:r>
          </a:p>
          <a:p>
            <a:r>
              <a:rPr lang="en-GB" dirty="0"/>
              <a:t>IOMMU effort launched under Software HC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5097A-375C-D349-A99C-3EA47AB9B9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5821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Long-Term Priorities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Security Incident Response Team (SIRT) maintenance</a:t>
            </a:r>
          </a:p>
          <a:p>
            <a:r>
              <a:rPr lang="en-GB" dirty="0"/>
              <a:t>Platform Security Model creation</a:t>
            </a:r>
          </a:p>
          <a:p>
            <a:r>
              <a:rPr lang="en-GB" dirty="0"/>
              <a:t>Platform Security Model and RVI Platforms integration</a:t>
            </a:r>
          </a:p>
          <a:p>
            <a:r>
              <a:rPr lang="en-GB" dirty="0"/>
              <a:t>Security functionality competitive / gap analysis</a:t>
            </a:r>
          </a:p>
          <a:p>
            <a:r>
              <a:rPr lang="en-GB" dirty="0"/>
              <a:t>Enhanced cryptography functionality</a:t>
            </a:r>
          </a:p>
          <a:p>
            <a:r>
              <a:rPr lang="en-GB" dirty="0"/>
              <a:t>Microarchitectural side channel leakage mitigations and Control Flow Integrity capabilities</a:t>
            </a:r>
          </a:p>
          <a:p>
            <a:r>
              <a:rPr lang="en-GB" dirty="0"/>
              <a:t>Enhanced memory security model</a:t>
            </a:r>
          </a:p>
          <a:p>
            <a:r>
              <a:rPr lang="en-GB" dirty="0"/>
              <a:t>Define RISC-V architecture for TEEs and Confidential Computing</a:t>
            </a:r>
          </a:p>
          <a:p>
            <a:r>
              <a:rPr lang="en-GB" dirty="0"/>
              <a:t>Security (software) ecosystem enablement</a:t>
            </a:r>
          </a:p>
          <a:p>
            <a:r>
              <a:rPr lang="en-GB" dirty="0"/>
              <a:t>Capability-based solution(s)</a:t>
            </a:r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B006C-91BF-9448-B255-8C85390F8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9965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1st Half 2022 Targets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Competitive gap analysis &amp; Roadmap</a:t>
            </a:r>
          </a:p>
          <a:p>
            <a:r>
              <a:rPr lang="en-GB" dirty="0"/>
              <a:t>SIRT process integration &amp; communication</a:t>
            </a:r>
          </a:p>
          <a:p>
            <a:r>
              <a:rPr lang="en-GB" dirty="0"/>
              <a:t>Draft Platform Security Model </a:t>
            </a:r>
          </a:p>
          <a:p>
            <a:r>
              <a:rPr lang="en-GB" dirty="0"/>
              <a:t>Blockchain SIG (draft) white paper</a:t>
            </a:r>
          </a:p>
          <a:p>
            <a:r>
              <a:rPr lang="en-GB" dirty="0"/>
              <a:t>Control Flow Integrity SIG strategy recommendations</a:t>
            </a:r>
          </a:p>
          <a:p>
            <a:r>
              <a:rPr lang="en-GB" dirty="0"/>
              <a:t>Trusted Computing SIG architecture recommendations</a:t>
            </a:r>
          </a:p>
          <a:p>
            <a:r>
              <a:rPr lang="en-GB" dirty="0"/>
              <a:t>Microarchitectural Side Channel SIG strategy recommendations</a:t>
            </a:r>
          </a:p>
          <a:p>
            <a:r>
              <a:rPr lang="en-GB" dirty="0"/>
              <a:t>Memory Safety SIG creation</a:t>
            </a:r>
          </a:p>
          <a:p>
            <a:r>
              <a:rPr lang="en-GB" dirty="0"/>
              <a:t>Crypto Vector draft specification </a:t>
            </a:r>
          </a:p>
          <a:p>
            <a:r>
              <a:rPr lang="en-GB" dirty="0"/>
              <a:t>International Crypto TG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AF880-816C-6948-A662-5F3610F89D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9889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dirty="0"/>
              <a:t>5 year horizon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347039" y="352763"/>
            <a:ext cx="4674119" cy="462346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GB" sz="1400" dirty="0"/>
              <a:t>Platform Security Model outlining RISC-V security capacities and system’s integration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Tools and Software support for RISC-V security capabilities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Protection against side-channel information leakage at the hardware level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Robustness capabilities to prevent malicious manipulation of e.g., code execution flows 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Cryptography support for small to large devices, including Post-Quantum Crypto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Memory isolation and Trusted Execution Environments to securely separate applications from each other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Support for Confidential Compute models to enhance application and data privacy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Blockchain technology on RISC-V based systems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6F8E7-52CC-B94E-AA6B-FCC3AF674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8424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579108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B866D9F-0F31-424B-84F8-C21673BA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107"/>
            <a:ext cx="9144000" cy="27152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4CE61F-0CDC-404A-AF81-44C9B087A4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986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5006761" y="85085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86747" y="85085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+mj-lt"/>
              </a:rPr>
              <a:t>Intrinsic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99690" y="1557000"/>
            <a:ext cx="2583021" cy="27132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1400" dirty="0"/>
              <a:t>Clean Slate architecture – learn the lessons of the past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Security as a basic feature of hardware, firmware, software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Royalty Free – democratising innovation</a:t>
            </a:r>
          </a:p>
          <a:p>
            <a:pPr marL="114300" indent="0">
              <a:buNone/>
            </a:pPr>
            <a:endParaRPr lang="en-GB" sz="1600" dirty="0"/>
          </a:p>
          <a:p>
            <a:pPr marL="114300" indent="0">
              <a:buNone/>
            </a:pPr>
            <a:endParaRPr lang="en-GB" sz="1600" dirty="0"/>
          </a:p>
        </p:txBody>
      </p:sp>
      <p:sp>
        <p:nvSpPr>
          <p:cNvPr id="6" name="Title 5"/>
          <p:cNvSpPr>
            <a:spLocks noGrp="1"/>
          </p:cNvSpPr>
          <p:nvPr>
            <p:ph type="title" idx="3"/>
          </p:nvPr>
        </p:nvSpPr>
        <p:spPr>
          <a:xfrm>
            <a:off x="454424" y="1056900"/>
            <a:ext cx="2256285" cy="393600"/>
          </a:xfrm>
        </p:spPr>
        <p:txBody>
          <a:bodyPr>
            <a:normAutofit fontScale="90000"/>
          </a:bodyPr>
          <a:lstStyle/>
          <a:p>
            <a:r>
              <a:rPr lang="en-GB" dirty="0"/>
              <a:t>RISC-V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FB2D0B-76AE-BD4B-9E6D-21C00DAFFA0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12297" y="4793906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4411286"/>
            <a:ext cx="1290199" cy="38262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 Embedded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5138353" y="4411284"/>
            <a:ext cx="1290199" cy="38262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Application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6623364" y="4411284"/>
            <a:ext cx="1290199" cy="38262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Server </a:t>
            </a:r>
            <a:endParaRPr lang="en-US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8" y="1340748"/>
            <a:ext cx="426944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Security Ecosystem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8" y="1713740"/>
            <a:ext cx="426235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Root-of-Trust, Secure Boot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3996299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Side Channel Leakage Protection </a:t>
            </a:r>
            <a:endParaRPr lang="en-US" sz="12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5854034" y="2130765"/>
            <a:ext cx="2050924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Confidential Computing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7" y="2502888"/>
            <a:ext cx="2778342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Trusted Execution Environment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6" y="3622075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Control Flow Integrity</a:t>
            </a:r>
            <a:endParaRPr lang="en-US" sz="12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2869311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Memory Protection, Isolation</a:t>
            </a:r>
            <a:endParaRPr lang="en-US" sz="1200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3250586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Crypto Accelleration </a:t>
            </a:r>
            <a:endParaRPr lang="en-US" sz="1200" dirty="0"/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 flipH="1" flipV="1">
            <a:off x="3375185" y="1280544"/>
            <a:ext cx="5061127" cy="518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 flipH="1">
            <a:off x="3375184" y="2083010"/>
            <a:ext cx="5156176" cy="9947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982851" y="75289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77852" y="2130765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Hardware </a:t>
            </a:r>
          </a:p>
          <a:p>
            <a:r>
              <a:rPr lang="en-GB" sz="800" dirty="0"/>
              <a:t>Security </a:t>
            </a:r>
          </a:p>
          <a:p>
            <a:r>
              <a:rPr lang="en-GB" sz="800" dirty="0"/>
              <a:t>Capabilities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90434" y="131901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Firmware, </a:t>
            </a:r>
          </a:p>
          <a:p>
            <a:r>
              <a:rPr lang="en-GB" sz="800" dirty="0"/>
              <a:t>Software, and </a:t>
            </a:r>
          </a:p>
          <a:p>
            <a:r>
              <a:rPr lang="en-GB" sz="800" dirty="0"/>
              <a:t>Tools</a:t>
            </a: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 flipH="1">
            <a:off x="3336003" y="4367788"/>
            <a:ext cx="5190865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76266" y="4377735"/>
            <a:ext cx="9509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Processor Cores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0C018DA-940F-E64D-853A-E10DC28AB3F0}"/>
              </a:ext>
            </a:extLst>
          </p:cNvPr>
          <p:cNvSpPr/>
          <p:nvPr/>
        </p:nvSpPr>
        <p:spPr>
          <a:xfrm>
            <a:off x="3651208" y="891823"/>
            <a:ext cx="4253749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Standards Compliance, Security Incidence Response</a:t>
            </a:r>
          </a:p>
        </p:txBody>
      </p:sp>
    </p:spTree>
    <p:extLst>
      <p:ext uri="{BB962C8B-B14F-4D97-AF65-F5344CB8AC3E}">
        <p14:creationId xmlns:p14="http://schemas.microsoft.com/office/powerpoint/2010/main" val="2055268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 Rationale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03392" y="540012"/>
            <a:ext cx="4610786" cy="4112625"/>
          </a:xfrm>
        </p:spPr>
        <p:txBody>
          <a:bodyPr/>
          <a:lstStyle/>
          <a:p>
            <a:r>
              <a:rPr lang="en-GB" dirty="0"/>
              <a:t>Clean-slate architecture invites new hardware security solutions </a:t>
            </a:r>
          </a:p>
          <a:p>
            <a:r>
              <a:rPr lang="en-GB" dirty="0"/>
              <a:t>Open security model accelerates hardware security innovation </a:t>
            </a:r>
          </a:p>
          <a:p>
            <a:r>
              <a:rPr lang="en-GB" dirty="0"/>
              <a:t>Opportunity to incorporate security industry learnings &amp; best practices</a:t>
            </a:r>
          </a:p>
          <a:p>
            <a:r>
              <a:rPr lang="en-GB" dirty="0"/>
              <a:t>Open governance facilitates collaboration on best security approach</a:t>
            </a:r>
          </a:p>
          <a:p>
            <a:r>
              <a:rPr lang="en-GB" dirty="0"/>
              <a:t>Royalty free model enables new open-source hardware security solutions </a:t>
            </a:r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3ED1D-2544-0E4A-AB71-A3C837AB6A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60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Security HC - Organization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726262-D39F-F849-ADD9-405C471C8F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C82CE8-F82C-1613-6D41-E7CA6DA65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242"/>
            <a:ext cx="9144000" cy="329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21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 Scope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Security Model</a:t>
            </a:r>
          </a:p>
          <a:p>
            <a:r>
              <a:rPr lang="en-GB" dirty="0"/>
              <a:t>Security Ecosystem</a:t>
            </a:r>
          </a:p>
          <a:p>
            <a:r>
              <a:rPr lang="en-GB" dirty="0"/>
              <a:t>Memory Safety</a:t>
            </a:r>
          </a:p>
          <a:p>
            <a:r>
              <a:rPr lang="en-GB" dirty="0"/>
              <a:t>Microarchitectural side channels</a:t>
            </a:r>
          </a:p>
          <a:p>
            <a:r>
              <a:rPr lang="en-GB" dirty="0"/>
              <a:t>Robustness</a:t>
            </a:r>
          </a:p>
          <a:p>
            <a:r>
              <a:rPr lang="en-GB" dirty="0"/>
              <a:t>Cryptography</a:t>
            </a:r>
          </a:p>
          <a:p>
            <a:r>
              <a:rPr lang="en-GB" dirty="0"/>
              <a:t>Isolation &amp; TEEs</a:t>
            </a:r>
          </a:p>
          <a:p>
            <a:r>
              <a:rPr lang="en-GB" dirty="0"/>
              <a:t>Confidential Compute</a:t>
            </a:r>
          </a:p>
          <a:p>
            <a:r>
              <a:rPr lang="en-GB" dirty="0"/>
              <a:t>Blockchains</a:t>
            </a:r>
          </a:p>
          <a:p>
            <a:r>
              <a:rPr lang="en-GB" dirty="0"/>
              <a:t>Security Issues &amp; Response (SIRT)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6F8E7-52CC-B94E-AA6B-FCC3AF674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5255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Security Model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State Goals &amp; Rationale for RISC-V Security</a:t>
            </a:r>
          </a:p>
          <a:p>
            <a:r>
              <a:rPr lang="en-GB" dirty="0"/>
              <a:t>Defines scope</a:t>
            </a:r>
          </a:p>
          <a:p>
            <a:r>
              <a:rPr lang="en-GB" dirty="0"/>
              <a:t>Derives security requirements</a:t>
            </a:r>
          </a:p>
          <a:p>
            <a:r>
              <a:rPr lang="en-GB" dirty="0"/>
              <a:t>Abstracted from implementation specifics</a:t>
            </a:r>
          </a:p>
          <a:p>
            <a:r>
              <a:rPr lang="en-GB" dirty="0"/>
              <a:t>References existing standards when appropriate</a:t>
            </a:r>
          </a:p>
          <a:p>
            <a:r>
              <a:rPr lang="en-GB" dirty="0"/>
              <a:t>Referenced by appropriate sections of Platform specifications </a:t>
            </a:r>
          </a:p>
          <a:p>
            <a:pPr lvl="1"/>
            <a:r>
              <a:rPr lang="en-GB" dirty="0"/>
              <a:t>By Profile, By Vertical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8F3CC-B0E6-1746-8C27-8CDFA7F569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2600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7910973" cy="2373507"/>
          </a:xfrm>
        </p:spPr>
        <p:txBody>
          <a:bodyPr/>
          <a:lstStyle/>
          <a:p>
            <a:pPr marL="139700" indent="0">
              <a:buNone/>
            </a:pPr>
            <a:r>
              <a:rPr lang="en-GB" b="1" dirty="0"/>
              <a:t>Guiding Principle</a:t>
            </a:r>
          </a:p>
          <a:p>
            <a:r>
              <a:rPr lang="en-GB" dirty="0"/>
              <a:t>Intrinsic security</a:t>
            </a:r>
          </a:p>
          <a:p>
            <a:r>
              <a:rPr lang="en-GB" dirty="0"/>
              <a:t>Zero-Trust</a:t>
            </a:r>
          </a:p>
          <a:p>
            <a:pPr marL="139700" indent="0">
              <a:buNone/>
            </a:pPr>
            <a:endParaRPr lang="en-GB" b="1" dirty="0"/>
          </a:p>
          <a:p>
            <a:pPr marL="139700" indent="0">
              <a:buNone/>
            </a:pPr>
            <a:r>
              <a:rPr lang="en-GB" b="1" dirty="0"/>
              <a:t>Outline:</a:t>
            </a:r>
          </a:p>
          <a:p>
            <a:r>
              <a:rPr lang="en-GB" dirty="0"/>
              <a:t>Scope, Goals, and Guiding Principles</a:t>
            </a:r>
          </a:p>
          <a:p>
            <a:r>
              <a:rPr lang="en-GB" dirty="0"/>
              <a:t>Security Concerns</a:t>
            </a:r>
          </a:p>
          <a:p>
            <a:r>
              <a:rPr lang="en-GB" dirty="0"/>
              <a:t>Threat Model</a:t>
            </a:r>
          </a:p>
          <a:p>
            <a:r>
              <a:rPr lang="en-GB" dirty="0"/>
              <a:t>Security Topics</a:t>
            </a:r>
          </a:p>
          <a:p>
            <a:pPr marL="609600"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GB" b="1" dirty="0"/>
              <a:t>Topics:</a:t>
            </a:r>
          </a:p>
          <a:p>
            <a:r>
              <a:rPr lang="en-GB" dirty="0"/>
              <a:t>Lifecycle </a:t>
            </a:r>
          </a:p>
          <a:p>
            <a:r>
              <a:rPr lang="en-GB" dirty="0"/>
              <a:t>Platform Integrity</a:t>
            </a:r>
          </a:p>
          <a:p>
            <a:r>
              <a:rPr lang="en-GB" dirty="0"/>
              <a:t>Data Integrity</a:t>
            </a:r>
          </a:p>
          <a:p>
            <a:r>
              <a:rPr lang="en-GB" dirty="0"/>
              <a:t>Isolation </a:t>
            </a:r>
          </a:p>
          <a:p>
            <a:r>
              <a:rPr lang="en-GB" dirty="0"/>
              <a:t>Secure Boot</a:t>
            </a:r>
          </a:p>
          <a:p>
            <a:r>
              <a:rPr lang="en-GB" dirty="0"/>
              <a:t>Assurance &amp; Attestation</a:t>
            </a:r>
          </a:p>
          <a:p>
            <a:r>
              <a:rPr lang="en-GB" dirty="0"/>
              <a:t>Secure storage </a:t>
            </a:r>
          </a:p>
          <a:p>
            <a:r>
              <a:rPr lang="en-GB" dirty="0"/>
              <a:t>Cryptography </a:t>
            </a:r>
          </a:p>
          <a:p>
            <a:r>
              <a:rPr lang="en-GB" dirty="0"/>
              <a:t>Applicable Standards </a:t>
            </a:r>
          </a:p>
          <a:p>
            <a:pPr marL="139700" indent="0">
              <a:buNone/>
            </a:pP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4903F6-2053-4E45-AD54-C8098F7275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0820897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1767</Words>
  <Application>Microsoft Macintosh PowerPoint</Application>
  <PresentationFormat>On-screen Show (16:9)</PresentationFormat>
  <Paragraphs>534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Merriweather Sans</vt:lpstr>
      <vt:lpstr>Century Gothic</vt:lpstr>
      <vt:lpstr>.AppleSystemUIFont</vt:lpstr>
      <vt:lpstr>Gill Sans</vt:lpstr>
      <vt:lpstr>Open Sans</vt:lpstr>
      <vt:lpstr>Neo Sans</vt:lpstr>
      <vt:lpstr>Open Sans SemiBold</vt:lpstr>
      <vt:lpstr>Helvetica Neue</vt:lpstr>
      <vt:lpstr>Arial</vt:lpstr>
      <vt:lpstr>Simple Light</vt:lpstr>
      <vt:lpstr>RISC-V Security April 2022 </vt:lpstr>
      <vt:lpstr>Intrinsic Security</vt:lpstr>
      <vt:lpstr>Security and RISC-V</vt:lpstr>
      <vt:lpstr>Intrinsic Security</vt:lpstr>
      <vt:lpstr>RISC-V Security Rationale</vt:lpstr>
      <vt:lpstr>Security HC - Organization</vt:lpstr>
      <vt:lpstr>RISC-V Security Scope</vt:lpstr>
      <vt:lpstr>Security Model</vt:lpstr>
      <vt:lpstr>Security Model</vt:lpstr>
      <vt:lpstr>Security Ecosystem</vt:lpstr>
      <vt:lpstr>Security Ecosystem </vt:lpstr>
      <vt:lpstr>Memory Safety</vt:lpstr>
      <vt:lpstr>uArchitectural Side Channels</vt:lpstr>
      <vt:lpstr>Leakage Protection</vt:lpstr>
      <vt:lpstr>Robustness</vt:lpstr>
      <vt:lpstr>Robustness</vt:lpstr>
      <vt:lpstr>Cryptography</vt:lpstr>
      <vt:lpstr>Isolation &amp; TEEs</vt:lpstr>
      <vt:lpstr>Trusted Execution</vt:lpstr>
      <vt:lpstr>AP-TEE &amp; Confidential Compute</vt:lpstr>
      <vt:lpstr>Confidential Compute</vt:lpstr>
      <vt:lpstr>Blockchains</vt:lpstr>
      <vt:lpstr>SIRT</vt:lpstr>
      <vt:lpstr>Gap Analysis</vt:lpstr>
      <vt:lpstr>Competition (Work-in-Progress)</vt:lpstr>
      <vt:lpstr>Competition (Work-in-Progress)</vt:lpstr>
      <vt:lpstr>Status &amp; Roadmap </vt:lpstr>
      <vt:lpstr>Security HC - Roadmap</vt:lpstr>
      <vt:lpstr>Planned Specifications </vt:lpstr>
      <vt:lpstr>2021 Highlights</vt:lpstr>
      <vt:lpstr>Long-Term Priorities</vt:lpstr>
      <vt:lpstr>1st Half 2022 Targets</vt:lpstr>
      <vt:lpstr>RISC-V Security 5 year horizon</vt:lpstr>
      <vt:lpstr>Backup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2022-04-28T17:04:36Z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398c1c-5e94-454c-bbc4-eb8a4a50b8b0_Enabled">
    <vt:lpwstr>true</vt:lpwstr>
  </property>
  <property fmtid="{D5CDD505-2E9C-101B-9397-08002B2CF9AE}" pid="3" name="MSIP_Label_10398c1c-5e94-454c-bbc4-eb8a4a50b8b0_SetDate">
    <vt:lpwstr>2021-11-02T01:44:27Z</vt:lpwstr>
  </property>
  <property fmtid="{D5CDD505-2E9C-101B-9397-08002B2CF9AE}" pid="4" name="MSIP_Label_10398c1c-5e94-454c-bbc4-eb8a4a50b8b0_Method">
    <vt:lpwstr>Privileged</vt:lpwstr>
  </property>
  <property fmtid="{D5CDD505-2E9C-101B-9397-08002B2CF9AE}" pid="5" name="MSIP_Label_10398c1c-5e94-454c-bbc4-eb8a4a50b8b0_Name">
    <vt:lpwstr>Public</vt:lpwstr>
  </property>
  <property fmtid="{D5CDD505-2E9C-101B-9397-08002B2CF9AE}" pid="6" name="MSIP_Label_10398c1c-5e94-454c-bbc4-eb8a4a50b8b0_SiteId">
    <vt:lpwstr>d466216a-c643-434a-9c2e-057448c17cbe</vt:lpwstr>
  </property>
  <property fmtid="{D5CDD505-2E9C-101B-9397-08002B2CF9AE}" pid="7" name="MSIP_Label_10398c1c-5e94-454c-bbc4-eb8a4a50b8b0_ActionId">
    <vt:lpwstr>f9de325e-c0fc-4124-8b0d-64caf8fc85dc</vt:lpwstr>
  </property>
  <property fmtid="{D5CDD505-2E9C-101B-9397-08002B2CF9AE}" pid="8" name="MSIP_Label_10398c1c-5e94-454c-bbc4-eb8a4a50b8b0_ContentBits">
    <vt:lpwstr>0</vt:lpwstr>
  </property>
  <property fmtid="{D5CDD505-2E9C-101B-9397-08002B2CF9AE}" pid="9" name="_readonly">
    <vt:lpwstr/>
  </property>
  <property fmtid="{D5CDD505-2E9C-101B-9397-08002B2CF9AE}" pid="10" name="_change">
    <vt:lpwstr/>
  </property>
  <property fmtid="{D5CDD505-2E9C-101B-9397-08002B2CF9AE}" pid="11" name="_full-control">
    <vt:lpwstr/>
  </property>
  <property fmtid="{D5CDD505-2E9C-101B-9397-08002B2CF9AE}" pid="12" name="sflag">
    <vt:lpwstr>1639129439</vt:lpwstr>
  </property>
</Properties>
</file>